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6" r:id="rId2"/>
    <p:sldId id="420" r:id="rId3"/>
    <p:sldId id="418" r:id="rId4"/>
    <p:sldId id="398" r:id="rId5"/>
    <p:sldId id="399" r:id="rId6"/>
    <p:sldId id="400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17" r:id="rId15"/>
    <p:sldId id="415" r:id="rId16"/>
    <p:sldId id="421" r:id="rId17"/>
    <p:sldId id="411" r:id="rId18"/>
    <p:sldId id="394" r:id="rId19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FF3300"/>
    <a:srgbClr val="000066"/>
    <a:srgbClr val="0099CC"/>
    <a:srgbClr val="808080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94610" autoAdjust="0"/>
  </p:normalViewPr>
  <p:slideViewPr>
    <p:cSldViewPr snapToGrid="0"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28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fld id="{2CC6B56A-F844-49FE-A83D-27D02E8D0DF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050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noProof="0" smtClean="0"/>
              <a:t>Click to edit Master text styles</a:t>
            </a:r>
          </a:p>
          <a:p>
            <a:pPr lvl="1"/>
            <a:r>
              <a:rPr lang="en-GB" altLang="nl-NL" noProof="0" smtClean="0"/>
              <a:t>Second level</a:t>
            </a:r>
          </a:p>
          <a:p>
            <a:pPr lvl="2"/>
            <a:r>
              <a:rPr lang="en-GB" altLang="nl-NL" noProof="0" smtClean="0"/>
              <a:t>Third level</a:t>
            </a:r>
          </a:p>
          <a:p>
            <a:pPr lvl="3"/>
            <a:r>
              <a:rPr lang="en-GB" altLang="nl-NL" noProof="0" smtClean="0"/>
              <a:t>Fourth level</a:t>
            </a:r>
          </a:p>
          <a:p>
            <a:pPr lvl="4"/>
            <a:r>
              <a:rPr lang="en-GB" altLang="nl-NL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fld id="{9DA0FFD9-7043-4520-89E7-BA7CC6BD4D50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1759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09600" y="5800725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rIns="0"/>
          <a:lstStyle/>
          <a:p>
            <a:pPr eaLnBrk="0" hangingPunct="0">
              <a:defRPr/>
            </a:pPr>
            <a:endParaRPr lang="nl-NL" altLang="nl-NL" sz="1000">
              <a:solidFill>
                <a:schemeClr val="bg2"/>
              </a:solidFill>
            </a:endParaRP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762000" y="6353175"/>
            <a:ext cx="46863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rIns="0"/>
          <a:lstStyle/>
          <a:p>
            <a:pPr eaLnBrk="0" hangingPunct="0">
              <a:defRPr/>
            </a:pPr>
            <a:r>
              <a:rPr lang="en-GB" altLang="nl-NL" sz="1000" b="1">
                <a:solidFill>
                  <a:schemeClr val="tx1"/>
                </a:solidFill>
              </a:rPr>
              <a:t>Vermelding onderdeel organisatie</a:t>
            </a:r>
          </a:p>
        </p:txBody>
      </p:sp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4"/>
          <p:cNvPicPr>
            <a:picLocks noChangeAspect="1" noChangeArrowheads="1"/>
          </p:cNvPicPr>
          <p:nvPr/>
        </p:nvPicPr>
        <p:blipFill>
          <a:blip r:embed="rId2"/>
          <a:srcRect t="-2585"/>
          <a:stretch>
            <a:fillRect/>
          </a:stretch>
        </p:blipFill>
        <p:spPr bwMode="auto">
          <a:xfrm>
            <a:off x="6597650" y="5867400"/>
            <a:ext cx="20653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nl-NL" altLang="nl-NL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nl-NL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nl-NL" noProof="0" smtClean="0"/>
              <a:t>Click to edit Master subtitle style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49000C-A655-4E8F-80B1-BFD992DF63F7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10" name="Rectangle 6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D50A-B7B6-4BB3-AFCB-66113896BA5F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88DD-0DEF-4E60-B87A-FBF27C2DCECC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485DE-1CE2-49A2-86FC-1293D4612C8E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CF99-04A8-4512-B590-18384B13B634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9A9E7-5ABA-4E9C-90E9-650745706703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7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5149-2082-4C3B-AA7C-86024B8B165D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B001-A3E1-483B-98F1-6B834E05F3AE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FE3A2-17E7-44A4-BF41-D817B6E72906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81182-85C3-4067-989F-4E87F9972883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DB52-5C95-40A1-9716-396CF6716B8A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BD80-731D-43ED-8347-457B4DAC57B8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7DDB-EDCC-4BC2-9BD2-0253FC78E215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5B4D-2597-4624-9444-51D11ADBA00D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52500-96EE-4E33-8B28-D90C902C57C7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BF200-FB40-4624-9687-9D1E0B2F631B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1D8F0-A5FC-49EE-83D4-A86A7FD5B597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951A0-7B1E-4A72-8673-DF758671C8EF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ADA5-AF9C-42B8-87A6-9EEA14F948FD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66C8-A034-4136-A626-4FC497C5F403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3C41-C4F5-4397-B77A-B04BE30AD93C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6532-0EB7-4B53-BEAF-123083CA13CF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A842-7AB7-4243-8904-F2720BF0BE31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A338-140B-4289-B085-86BC50A41DC0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5"/>
          <p:cNvPicPr>
            <a:picLocks noChangeAspect="1" noChangeArrowheads="1"/>
          </p:cNvPicPr>
          <p:nvPr/>
        </p:nvPicPr>
        <p:blipFill>
          <a:blip r:embed="rId14"/>
          <a:srcRect t="1677" b="23398"/>
          <a:stretch>
            <a:fillRect/>
          </a:stretch>
        </p:blipFill>
        <p:spPr bwMode="auto">
          <a:xfrm>
            <a:off x="6705600" y="6178550"/>
            <a:ext cx="19367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nl-NL" altLang="nl-NL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title style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text styles</a:t>
            </a:r>
          </a:p>
          <a:p>
            <a:pPr lvl="1"/>
            <a:r>
              <a:rPr lang="en-GB" altLang="nl-NL" smtClean="0"/>
              <a:t>Second level</a:t>
            </a:r>
          </a:p>
          <a:p>
            <a:pPr lvl="2"/>
            <a:r>
              <a:rPr lang="en-GB" altLang="nl-NL" smtClean="0"/>
              <a:t>Third level</a:t>
            </a:r>
          </a:p>
          <a:p>
            <a:pPr lvl="3"/>
            <a:r>
              <a:rPr lang="en-GB" altLang="nl-NL" smtClean="0"/>
              <a:t>Fourth level</a:t>
            </a:r>
          </a:p>
          <a:p>
            <a:pPr lvl="4"/>
            <a:r>
              <a:rPr lang="en-GB" altLang="nl-NL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08080"/>
                </a:solidFill>
                <a:effectLst/>
              </a:defRPr>
            </a:lvl1pPr>
          </a:lstStyle>
          <a:p>
            <a:pPr>
              <a:defRPr/>
            </a:pPr>
            <a:fld id="{C000C0D0-9D84-47CA-9EB7-87DE2AC44B81}" type="datetime4">
              <a:rPr lang="en-GB" altLang="nl-NL"/>
              <a:pPr>
                <a:defRPr/>
              </a:pPr>
              <a:t>26 August 2019</a:t>
            </a:fld>
            <a:endParaRPr lang="en-GB" altLang="nl-NL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808080"/>
                </a:solidFill>
                <a:effectLst/>
              </a:defRPr>
            </a:lvl1pPr>
          </a:lstStyle>
          <a:p>
            <a:pPr>
              <a:defRPr/>
            </a:pPr>
            <a:fld id="{8D8D5986-23FF-4718-B5D2-7DD86D1B755B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ramacolleges.tudelft.nl/new/" TargetMode="External"/><Relationship Id="rId7" Type="http://schemas.openxmlformats.org/officeDocument/2006/relationships/hyperlink" Target="https://www.tudelft.nl/en/student/faculties/ceg-student-portal/education/" TargetMode="External"/><Relationship Id="rId2" Type="http://schemas.openxmlformats.org/officeDocument/2006/relationships/hyperlink" Target="https://mystudyplanning.tudelft.nl/faculty/c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iegids.tudelft.nl/" TargetMode="External"/><Relationship Id="rId5" Type="http://schemas.openxmlformats.org/officeDocument/2006/relationships/hyperlink" Target="https://mytimetable.tudelft.nl/" TargetMode="External"/><Relationship Id="rId4" Type="http://schemas.openxmlformats.org/officeDocument/2006/relationships/hyperlink" Target="https://osistud.tudelft.n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EDD0C-A74D-4548-9594-F867768606DC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DECBF-2C24-45E4-BF85-D3164FE29520}" type="slidenum">
              <a:rPr lang="en-GB" altLang="nl-NL" smtClean="0"/>
              <a:pPr/>
              <a:t>1</a:t>
            </a:fld>
            <a:endParaRPr lang="en-GB" altLang="nl-NL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006" y="580231"/>
            <a:ext cx="8737600" cy="49847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					MSc track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				Structural Engineering</a:t>
            </a: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000" b="1" dirty="0" smtClean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000" b="1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Lambert Houben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4229100"/>
            <a:ext cx="240823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2109788"/>
            <a:ext cx="24209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038600"/>
            <a:ext cx="22367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103438"/>
            <a:ext cx="29146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112963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78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B35D92-820F-4287-ADDF-D1D21BD8FAD7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6E040C-95A7-4159-869B-7910AF3DD4D1}" type="slidenum">
              <a:rPr lang="en-GB" altLang="nl-NL" smtClean="0"/>
              <a:pPr/>
              <a:t>10</a:t>
            </a:fld>
            <a:endParaRPr lang="en-GB" altLang="nl-NL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8775"/>
            <a:ext cx="8229600" cy="5969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 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092200"/>
            <a:ext cx="8178800" cy="4895850"/>
          </a:xfrm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Compulsory courses for </a:t>
            </a:r>
            <a:r>
              <a:rPr lang="en-US" altLang="nl-N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specialisation</a:t>
            </a: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Steel, Timber and Composite Structures</a:t>
            </a: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(24 ECTS):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16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graphicFrame>
        <p:nvGraphicFramePr>
          <p:cNvPr id="239648" name="Group 32"/>
          <p:cNvGraphicFramePr>
            <a:graphicFrameLocks noGrp="1"/>
          </p:cNvGraphicFramePr>
          <p:nvPr>
            <p:ph sz="half" idx="2"/>
          </p:nvPr>
        </p:nvGraphicFramePr>
        <p:xfrm>
          <a:off x="762000" y="2019300"/>
          <a:ext cx="8216900" cy="2956540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CIE5131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Structural Design – Case Study Steel, Timber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 FRP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Capita Selecta Steel and </a:t>
                      </a:r>
                      <a:r>
                        <a:rPr kumimoji="0" lang="en-US" altLang="nl-N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Aluminium</a:t>
                      </a: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Timber and Timber Structures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Steel Bridges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Fatigue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Fibre</a:t>
                      </a: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-Reinforced Polymer (FRP)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Fire Safety Design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C7E35E-B16B-4EFE-BD1A-B3F7988A29F4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DCED58-40F3-4511-A7FE-E85C91421167}" type="slidenum">
              <a:rPr lang="en-GB" altLang="nl-NL" smtClean="0"/>
              <a:pPr/>
              <a:t>11</a:t>
            </a:fld>
            <a:endParaRPr lang="en-GB" altLang="nl-NL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8775"/>
            <a:ext cx="8229600" cy="5969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 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092200"/>
            <a:ext cx="8178800" cy="4895850"/>
          </a:xfrm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Compulsory courses for specialisation </a:t>
            </a:r>
            <a:r>
              <a:rPr lang="en-US" alt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Road and Railway Engineering</a:t>
            </a:r>
            <a:r>
              <a:rPr lang="en-US" altLang="nl-NL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(24 ECTS):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1600" b="1" smtClean="0">
              <a:solidFill>
                <a:srgbClr val="FFFF00"/>
              </a:solidFill>
              <a:cs typeface="Tahoma" pitchFamily="34" charset="0"/>
            </a:endParaRPr>
          </a:p>
        </p:txBody>
      </p:sp>
      <p:graphicFrame>
        <p:nvGraphicFramePr>
          <p:cNvPr id="240670" name="Group 30"/>
          <p:cNvGraphicFramePr>
            <a:graphicFrameLocks noGrp="1"/>
          </p:cNvGraphicFramePr>
          <p:nvPr>
            <p:ph sz="half" idx="2"/>
          </p:nvPr>
        </p:nvGraphicFramePr>
        <p:xfrm>
          <a:off x="762000" y="2019300"/>
          <a:ext cx="8216900" cy="2260600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CIE4860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CIE4870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CIE4880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CIE5850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CIE5871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Structural Pavement Design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Structural Design of Railway Track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Road Paving Materials, Laboratory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Experiments included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Road Construction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Capita Selecta Railway and Road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09FF11-0380-4F15-AE8B-C6621CF5C1CF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3B5D13-B80A-45CB-B8A2-76214BBA1B29}" type="slidenum">
              <a:rPr lang="en-GB" altLang="nl-NL" smtClean="0"/>
              <a:pPr/>
              <a:t>12</a:t>
            </a:fld>
            <a:endParaRPr lang="en-GB" altLang="nl-NL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8775"/>
            <a:ext cx="8229600" cy="5969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 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092200"/>
            <a:ext cx="8178800" cy="4895850"/>
          </a:xfrm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Compulsory courses for specialisation </a:t>
            </a:r>
            <a:r>
              <a:rPr lang="en-US" alt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Hydraulic Structures</a:t>
            </a:r>
            <a:r>
              <a:rPr lang="en-US" altLang="nl-NL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(24 ECTS):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3200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3200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3200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3200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3200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nl-NL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*    If not completed in BSC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nl-NL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**  Not if CT3340 or CIE4345MI has been completed in BSc</a:t>
            </a:r>
          </a:p>
        </p:txBody>
      </p:sp>
      <p:graphicFrame>
        <p:nvGraphicFramePr>
          <p:cNvPr id="241683" name="Group 19"/>
          <p:cNvGraphicFramePr>
            <a:graphicFrameLocks noGrp="1"/>
          </p:cNvGraphicFramePr>
          <p:nvPr>
            <p:ph sz="half" idx="2"/>
          </p:nvPr>
        </p:nvGraphicFramePr>
        <p:xfrm>
          <a:off x="762000" y="2019300"/>
          <a:ext cx="8216900" cy="2590800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CIE3310-09*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CIE3330*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CIE4310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CIE4345**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Open Channel Flow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Hydraulic Structures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Probabilistic Design and Risk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Construction Technology of Civil Engineering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Bed, Bank and Shoreline Protection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River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86EC47-7470-4945-8F93-4A4C3EBD4764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36E340-BAB1-4356-9EDA-11C24C3A57A6}" type="slidenum">
              <a:rPr lang="en-GB" altLang="nl-NL" smtClean="0"/>
              <a:pPr/>
              <a:t>13</a:t>
            </a:fld>
            <a:endParaRPr lang="en-GB" altLang="nl-NL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8775"/>
            <a:ext cx="8229600" cy="5969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 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371600"/>
            <a:ext cx="8559800" cy="4616450"/>
          </a:xfrm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Other courses in field of Hydraulic Engineering: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CIE4305   Coastal Dynamics 1				   6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CIE4325   Ocean Waves					   6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CIE5304   Waterpower Engineering				   3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CIE5310   Probabilistic Design in Hydraulic Engineering	   3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CIE5313   Hydraulic Structures 2                                  	   3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CIE5314   Flood </a:t>
            </a:r>
            <a:r>
              <a:rPr lang="en-US" altLang="nl-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Defences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					   3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Courses in field of Offshore Engineering: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OE4629    Load identification and monitoring of structures  4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OE4680    Arctic Engineering                                                     4 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86EC47-7470-4945-8F93-4A4C3EBD4764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36E340-BAB1-4356-9EDA-11C24C3A57A6}" type="slidenum">
              <a:rPr lang="en-GB" altLang="nl-NL" smtClean="0"/>
              <a:pPr/>
              <a:t>14</a:t>
            </a:fld>
            <a:endParaRPr lang="en-GB" altLang="nl-NL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8775"/>
            <a:ext cx="8229600" cy="5969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 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220788"/>
            <a:ext cx="8559800" cy="4616450"/>
          </a:xfrm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Other courses </a:t>
            </a:r>
            <a:r>
              <a:rPr lang="en-US" altLang="nl-NL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in field of </a:t>
            </a: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Railway Engineering</a:t>
            </a:r>
            <a:r>
              <a:rPr lang="en-US" altLang="nl-NL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CIE4871   Design and Maintenance of Railway Vehicles	4 </a:t>
            </a: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CIE4873   Wheel-Rail Interface                                          	4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CIE4874   Elements of Railway Engineering                      	4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CIE5826   Railway Operations and Control			4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CIE5875   Railway Asset Management			4 ECTS</a:t>
            </a:r>
            <a:endParaRPr lang="en-US" altLang="nl-NL" sz="2000" b="1" dirty="0" smtClean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2000" b="1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Of interest to all Structural Engineering students: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CIE4120   Information Systems for the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           Construction Industry  				   4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CIE4381   Engineering Asset Management			   4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CIE4481   Systems Engineering Management		   4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86EC47-7470-4945-8F93-4A4C3EBD4764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36E340-BAB1-4356-9EDA-11C24C3A57A6}" type="slidenum">
              <a:rPr lang="en-GB" altLang="nl-NL" smtClean="0"/>
              <a:pPr/>
              <a:t>15</a:t>
            </a:fld>
            <a:endParaRPr lang="en-GB" altLang="nl-NL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8775"/>
            <a:ext cx="8229600" cy="5969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 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181100"/>
            <a:ext cx="8559800" cy="4806950"/>
          </a:xfrm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Annotations: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Dynamics of Structures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Integral Design </a:t>
            </a:r>
          </a:p>
          <a:p>
            <a:pPr marL="0" indent="0" eaLnBrk="1" hangingPunct="1">
              <a:buNone/>
              <a:defRPr/>
            </a:pPr>
            <a:r>
              <a:rPr lang="en-US" alt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and Management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Railway Systems</a:t>
            </a:r>
          </a:p>
          <a:p>
            <a:pPr marL="0" indent="0" eaLnBrk="1" hangingPunct="1">
              <a:buNone/>
              <a:defRPr/>
            </a:pP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Specified set of courses</a:t>
            </a:r>
          </a:p>
          <a:p>
            <a:pPr marL="0" indent="0" eaLnBrk="1" hangingPunct="1">
              <a:buNone/>
              <a:defRPr/>
            </a:pP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to choose as electives</a:t>
            </a:r>
            <a:endParaRPr lang="en-US" altLang="nl-NL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nl-N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nl-NL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Honours</a:t>
            </a:r>
            <a:r>
              <a:rPr lang="en-US" altLang="nl-NL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program</a:t>
            </a:r>
          </a:p>
          <a:p>
            <a:pPr marL="0" indent="0" eaLnBrk="1" hangingPunct="1">
              <a:buNone/>
              <a:defRPr/>
            </a:pP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At least 20 ECTS extra in same time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60761"/>
              </p:ext>
            </p:extLst>
          </p:nvPr>
        </p:nvGraphicFramePr>
        <p:xfrm>
          <a:off x="4763914" y="1511299"/>
          <a:ext cx="4062586" cy="228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resentation" r:id="rId3" imgW="4570415" imgH="2571035" progId="PowerPoint.Show.12">
                  <p:embed/>
                </p:oleObj>
              </mc:Choice>
              <mc:Fallback>
                <p:oleObj name="Presentation" r:id="rId3" imgW="4570415" imgH="257103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3914" y="1511299"/>
                        <a:ext cx="4062586" cy="2285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7730A5-AC99-425D-B139-DA24607A4EB5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56CA10-F978-443C-AA1A-E848FAEED34D}" type="slidenum">
              <a:rPr lang="en-GB" altLang="nl-NL" smtClean="0"/>
              <a:pPr/>
              <a:t>16</a:t>
            </a:fld>
            <a:endParaRPr lang="en-GB" altLang="nl-NL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8775"/>
            <a:ext cx="8559800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dirty="0" smtClean="0"/>
              <a:t>MSc Structural Engineering</a:t>
            </a:r>
            <a:endParaRPr lang="en-GB" altLang="nl-NL" dirty="0" smtClean="0">
              <a:solidFill>
                <a:srgbClr val="FF3300"/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221154"/>
            <a:ext cx="8737600" cy="45529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Apply for MSc track: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  <a:hlinkClick r:id="rId2"/>
              </a:rPr>
              <a:t>https://mystudyplanning.tudelft.nl/faculty/ceg</a:t>
            </a:r>
            <a:endParaRPr lang="en-US" altLang="nl-NL" sz="20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16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Announcements all education affairs in Brightspace.tudelft.nl “Master </a:t>
            </a:r>
            <a:r>
              <a:rPr lang="en-US" altLang="nl-NL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programme</a:t>
            </a: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Civil Engineering and Geosciences”</a:t>
            </a: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16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Important links: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  <a:hlinkClick r:id="rId3"/>
              </a:rPr>
              <a:t>http://collegeramacolleges.tudelft.nl/new/</a:t>
            </a: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(on line lectures)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  <a:hlinkClick r:id="rId4"/>
              </a:rPr>
              <a:t>https://osistud.tudelft.nl/</a:t>
            </a: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(Osiris: progress and study results)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  <a:hlinkClick r:id="rId5"/>
              </a:rPr>
              <a:t>https://mytimetable.tudelft.nl/</a:t>
            </a: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(schedules)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  <a:hlinkClick r:id="rId6"/>
              </a:rPr>
              <a:t>https://studiegids.tudelft.nl/</a:t>
            </a: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(Study guide)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  <a:hlinkClick r:id="rId7"/>
              </a:rPr>
              <a:t>https:///www.tudelft.nl/en/student/faculties/ceg-student-portal/education/</a:t>
            </a:r>
            <a:r>
              <a:rPr lang="en-US" altLang="nl-NL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(all other info) </a:t>
            </a: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7730A5-AC99-425D-B139-DA24607A4EB5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56CA10-F978-443C-AA1A-E848FAEED34D}" type="slidenum">
              <a:rPr lang="en-GB" altLang="nl-NL" smtClean="0"/>
              <a:pPr/>
              <a:t>17</a:t>
            </a:fld>
            <a:endParaRPr lang="en-GB" altLang="nl-NL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8775"/>
            <a:ext cx="8559800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dirty="0" smtClean="0"/>
              <a:t>MSc Structural Engineering</a:t>
            </a:r>
            <a:endParaRPr lang="en-GB" altLang="nl-NL" dirty="0" smtClean="0">
              <a:solidFill>
                <a:srgbClr val="FF3300"/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97000"/>
            <a:ext cx="8737600" cy="45529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Information about MSc-study in following </a:t>
            </a:r>
            <a:r>
              <a:rPr lang="en-US" altLang="nl-NL" sz="20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official</a:t>
            </a: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document: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GB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Teaching and Examination Regulations (TER) 2019-2020 Master Degree Programme CE &amp; Master Degree Programme AES &amp; 4TU Master Degree Programme CME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GB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</a:t>
            </a:r>
            <a:r>
              <a:rPr lang="en-GB" altLang="nl-NL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Annex 2019-2020 Master of Science Civil Engineering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GB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Study Guide is a </a:t>
            </a:r>
            <a:r>
              <a:rPr lang="en-GB" altLang="nl-NL" sz="20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non-official</a:t>
            </a:r>
            <a:r>
              <a:rPr lang="en-GB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document.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GB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documents can be found on the TU-website</a:t>
            </a: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000" b="1" dirty="0" smtClean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At the latest around the start of the MSc thesis contact the graduation coo</a:t>
            </a: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rdinator: 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till July 1, 2020: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L.J.M. Houben, lab. Stevin II room 2.27, (27)84917, 			  l.j.m.houben@tudelft.nl</a:t>
            </a: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35C87D-DC11-4B6A-BD2A-02B97B8AA5DC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3338F9-6CCE-4A1E-9943-8E17C9567175}" type="slidenum">
              <a:rPr lang="en-GB" altLang="nl-NL" smtClean="0"/>
              <a:pPr/>
              <a:t>18</a:t>
            </a:fld>
            <a:endParaRPr lang="en-GB" altLang="nl-NL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8775"/>
            <a:ext cx="8559800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Employment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206500"/>
            <a:ext cx="8737600" cy="47434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Mainly at: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Consultancy firms (general, specialized)</a:t>
            </a:r>
          </a:p>
          <a:p>
            <a:pPr eaLnBrk="1" hangingPunct="1">
              <a:buNone/>
              <a:defRPr/>
            </a:pPr>
            <a:r>
              <a:rPr lang="en-US" alt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Contractors (specialized departments)</a:t>
            </a: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 limited extent at: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Government (‘</a:t>
            </a:r>
            <a:r>
              <a:rPr lang="en-US" altLang="nl-N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Rijkswaterstaat</a:t>
            </a: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’), Provinces, larger Municipalities (Amsterdam, Rotterdam, The Hague, Utrecht)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TUD (PhD projects)</a:t>
            </a: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Prospects are very good (for all civil</a:t>
            </a:r>
            <a:r>
              <a:rPr lang="en-US" altLang="nl-N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engineers)</a:t>
            </a:r>
            <a:r>
              <a:rPr lang="en-US" altLang="nl-N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EDD0C-A74D-4548-9594-F867768606DC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DECBF-2C24-45E4-BF85-D3164FE29520}" type="slidenum">
              <a:rPr lang="en-GB" altLang="nl-NL" smtClean="0"/>
              <a:pPr/>
              <a:t>2</a:t>
            </a:fld>
            <a:endParaRPr lang="en-GB" altLang="nl-NL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8775"/>
            <a:ext cx="8115300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295400"/>
            <a:ext cx="8737600" cy="45783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Structural (and functional) design, construction, management and maintenance of civil engineering structures, such as: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buildings, stations, stadiums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bridges, viaducts, tunnels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roads, railways, tramways</a:t>
            </a:r>
          </a:p>
          <a:p>
            <a:pPr marL="0" indent="0" eaLnBrk="1" hangingPunct="1">
              <a:buNone/>
              <a:defRPr/>
            </a:pPr>
            <a:endParaRPr lang="en-US" altLang="nl-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Basic sciences:</a:t>
            </a:r>
          </a:p>
          <a:p>
            <a:pPr marL="0" indent="0" eaLnBrk="1" hangingPunct="1">
              <a:buNone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Structural mechanics, materials science </a:t>
            </a:r>
          </a:p>
        </p:txBody>
      </p:sp>
    </p:spTree>
    <p:extLst>
      <p:ext uri="{BB962C8B-B14F-4D97-AF65-F5344CB8AC3E}">
        <p14:creationId xmlns:p14="http://schemas.microsoft.com/office/powerpoint/2010/main" val="22579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EDD0C-A74D-4548-9594-F867768606DC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DECBF-2C24-45E4-BF85-D3164FE29520}" type="slidenum">
              <a:rPr lang="en-GB" altLang="nl-NL" smtClean="0"/>
              <a:pPr/>
              <a:t>3</a:t>
            </a:fld>
            <a:endParaRPr lang="en-GB" altLang="nl-NL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8775"/>
            <a:ext cx="8115300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295400"/>
            <a:ext cx="8737600" cy="45783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30736"/>
              </p:ext>
            </p:extLst>
          </p:nvPr>
        </p:nvGraphicFramePr>
        <p:xfrm>
          <a:off x="0" y="1320800"/>
          <a:ext cx="9234298" cy="555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0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Specialisation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Chair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Professor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Dpt.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1600" b="1" dirty="0" smtClean="0"/>
                        <a:t>Materials and Environment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smtClean="0"/>
                        <a:t>Experimental Mechanics</a:t>
                      </a:r>
                      <a:endParaRPr lang="nl-NL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Erik Schlangen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3Md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Resources and Recycling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Peter Rem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ES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sz="1600" b="1" dirty="0" smtClean="0"/>
                        <a:t>Structural Mechanics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Structural Mechanics</a:t>
                      </a:r>
                    </a:p>
                    <a:p>
                      <a:r>
                        <a:rPr lang="en-GB" sz="1600" b="1" dirty="0" smtClean="0"/>
                        <a:t>for Buildings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Jan Rots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3Md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Computational Mechanics</a:t>
                      </a:r>
                    </a:p>
                    <a:p>
                      <a:r>
                        <a:rPr lang="en-GB" sz="1600" b="1" dirty="0" smtClean="0"/>
                        <a:t>of materials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Bert Sluys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3Md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Dynamics of Structures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Andrei Metrikine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smtClean="0"/>
                        <a:t>ES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Concrete Structures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Concrete Structures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1" dirty="0" err="1" smtClean="0"/>
                        <a:t>Vacancy</a:t>
                      </a:r>
                      <a:endParaRPr lang="nl-NL" sz="1600" b="1" dirty="0" smtClean="0"/>
                    </a:p>
                    <a:p>
                      <a:r>
                        <a:rPr lang="nl-NL" sz="1000" b="1" dirty="0" smtClean="0"/>
                        <a:t>(Mladena</a:t>
                      </a:r>
                      <a:r>
                        <a:rPr lang="nl-NL" sz="1000" b="1" baseline="0" dirty="0" smtClean="0"/>
                        <a:t> </a:t>
                      </a:r>
                      <a:r>
                        <a:rPr lang="nl-NL" sz="1000" b="1" baseline="0" dirty="0" err="1" smtClean="0"/>
                        <a:t>Lukovic</a:t>
                      </a:r>
                      <a:r>
                        <a:rPr lang="nl-NL" sz="1000" b="1" baseline="0" dirty="0" smtClean="0"/>
                        <a:t>, Yuguang Yang)</a:t>
                      </a:r>
                      <a:endParaRPr lang="nl-N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ES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1600" b="1" dirty="0" smtClean="0"/>
                        <a:t>Steel, Timber and Composite Structures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Steel &amp; Composite</a:t>
                      </a:r>
                    </a:p>
                    <a:p>
                      <a:r>
                        <a:rPr lang="en-GB" sz="1600" b="1" dirty="0" smtClean="0"/>
                        <a:t>Structures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Milan Veljkovic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ES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err="1" smtClean="0"/>
                        <a:t>Biobased</a:t>
                      </a:r>
                      <a:r>
                        <a:rPr lang="en-GB" sz="1600" b="1" dirty="0" smtClean="0"/>
                        <a:t> Structures and</a:t>
                      </a:r>
                    </a:p>
                    <a:p>
                      <a:r>
                        <a:rPr lang="en-GB" sz="1600" b="1" dirty="0" smtClean="0"/>
                        <a:t>Materials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Jan-Willem van de Kuilen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ES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1600" b="1" dirty="0" smtClean="0"/>
                        <a:t>Road and Railway Engineering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Road Engineering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Sandra Erkens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ES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Railway Engineering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Rolf Dollevoet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ES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Hydraulic Structures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Hydraulic Structures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Bas Jonkman</a:t>
                      </a:r>
                      <a:endParaRPr lang="nl-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HE</a:t>
                      </a:r>
                      <a:endParaRPr lang="nl-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0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0C1EA5-6BBB-4FD7-9A59-DAA0EF748432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46F1CC-98F2-4838-8C2D-27603672007D}" type="slidenum">
              <a:rPr lang="en-GB" altLang="nl-NL" smtClean="0"/>
              <a:pPr/>
              <a:t>4</a:t>
            </a:fld>
            <a:endParaRPr lang="en-GB" altLang="nl-NL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8775"/>
            <a:ext cx="8610600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</a:t>
            </a:r>
            <a:endParaRPr lang="en-GB" altLang="nl-NL" sz="2800" smtClean="0">
              <a:solidFill>
                <a:srgbClr val="FF3300"/>
              </a:solidFill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82700"/>
            <a:ext cx="8775700" cy="4832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2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GB" altLang="nl-NL" sz="2800" b="1" u="sng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GB" altLang="nl-NL" sz="2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year MSc</a:t>
            </a:r>
            <a:r>
              <a:rPr lang="en-GB" altLang="nl-NL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• </a:t>
            </a:r>
            <a:r>
              <a:rPr lang="en-GB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WM0312CIE:	 Philosophy, Technology Assessment and Ethics for CT </a:t>
            </a:r>
            <a:r>
              <a:rPr lang="en-GB" altLang="nl-NL" sz="1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or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CIE4510:	 Climate Change: Science and Ethics </a:t>
            </a:r>
            <a:r>
              <a:rPr lang="en-GB" altLang="nl-NL" sz="1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or</a:t>
            </a:r>
            <a:r>
              <a:rPr lang="en-GB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GB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WM1302TU:	 Ethics of Transportation </a:t>
            </a:r>
            <a:r>
              <a:rPr lang="en-GB" altLang="nl-NL" sz="1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or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GB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WM0376TU:	 Ethics of Technological Risk </a:t>
            </a:r>
            <a:r>
              <a:rPr lang="en-GB" altLang="nl-NL" sz="1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or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GB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TPM003A:	 Water Ethics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GB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                                                                                                                     </a:t>
            </a: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4 ECTS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• Compulsory courses for Structural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Engineering                                             32 ECTS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• Compulsory courses for specialisation  </a:t>
            </a:r>
            <a:r>
              <a:rPr lang="en-GB" altLang="nl-NL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24 ECTS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                                                               60 ECTS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GB" altLang="nl-NL" sz="1600" b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GB" altLang="nl-NL" sz="14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71D8BF-1C1C-4716-93F0-D05668A687C7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8F9D67-7FEB-4DE8-9B44-B5D1A6CBEA8B}" type="slidenum">
              <a:rPr lang="en-GB" altLang="nl-NL" smtClean="0"/>
              <a:pPr/>
              <a:t>5</a:t>
            </a:fld>
            <a:endParaRPr lang="en-GB" altLang="nl-NL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8775"/>
            <a:ext cx="8559800" cy="6191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</a:t>
            </a:r>
            <a:endParaRPr lang="en-GB" altLang="nl-NL" sz="2800" smtClean="0">
              <a:solidFill>
                <a:srgbClr val="FF3300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282700"/>
            <a:ext cx="8737600" cy="4756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GB" altLang="nl-NL" sz="2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altLang="nl-NL" sz="2800" b="1" u="sng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GB" altLang="nl-NL" sz="2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year MSc</a:t>
            </a:r>
            <a:r>
              <a:rPr lang="en-GB" altLang="nl-NL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endParaRPr lang="en-GB" altLang="nl-NL" sz="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• in total 20 ECTS elective courses (at least 10 ECTS offered by Civil Engineering)*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</a:t>
            </a:r>
            <a:r>
              <a:rPr lang="en-GB" altLang="nl-NL" sz="2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or</a:t>
            </a:r>
            <a:r>
              <a:rPr lang="en-GB" altLang="nl-NL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                                                       </a:t>
            </a: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20 ECTS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• 	</a:t>
            </a:r>
            <a:r>
              <a:rPr lang="en-GB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▪ </a:t>
            </a:r>
            <a:r>
              <a:rPr lang="en-GB" altLang="nl-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CIE4040-09 Internship (10 ECTS) </a:t>
            </a:r>
            <a:r>
              <a:rPr lang="en-GB" altLang="nl-NL" sz="1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or</a:t>
            </a:r>
            <a:r>
              <a:rPr lang="en-GB" altLang="nl-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GB" altLang="nl-NL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GB" altLang="nl-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 CIE4061-09 Multidisciplinary project (10 ECTS) </a:t>
            </a:r>
            <a:r>
              <a:rPr lang="en-GB" altLang="nl-NL" sz="1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or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GB" altLang="nl-NL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GB" altLang="nl-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 CIE5050-09 Additional thesis project (10 ECTS)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GB" altLang="nl-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	▪ </a:t>
            </a:r>
            <a:r>
              <a:rPr lang="en-GB" altLang="nl-NL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plus</a:t>
            </a:r>
            <a:r>
              <a:rPr lang="en-GB" altLang="nl-NL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10 ECTS elective courses*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endParaRPr lang="en-GB" altLang="nl-NL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• CIE5060-09 MSc thesis project            </a:t>
            </a:r>
            <a:r>
              <a:rPr lang="en-GB" altLang="nl-NL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40 ECTS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GB" altLang="nl-NL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                                                                                                                                                         </a:t>
            </a:r>
            <a:r>
              <a:rPr lang="en-GB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60 ECTS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GB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* Language and skills courses with WM-code not allowed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endParaRPr lang="en-GB" altLang="nl-NL" sz="1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endParaRPr lang="en-GB" altLang="nl-NL" sz="1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756696-F13F-4C4B-9214-AF2004D01498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1DCD54-21C3-46E1-9030-954AEA260DE4}" type="slidenum">
              <a:rPr lang="en-GB" altLang="nl-NL" smtClean="0"/>
              <a:pPr/>
              <a:t>6</a:t>
            </a:fld>
            <a:endParaRPr lang="en-GB" altLang="nl-NL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9075"/>
            <a:ext cx="8229600" cy="5969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 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000" y="889000"/>
            <a:ext cx="8305800" cy="5238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Compulsory 8 variant-linked courses (32 ECTS):</a:t>
            </a: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CIE4145-09 (Dynamics and Introduction to Continuum Mechanics (4 ECTS)</a:t>
            </a: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               compulsory elective course for most international students (intake))  </a:t>
            </a: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If not done in BSc:</a:t>
            </a: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CTB3150/CTB3335 Concrete Structures 2  (4 ECTS) compulsory elective course</a:t>
            </a: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CTB3109-09/CTB3330 Structural Mechanics 4 (4 ECTS) advised elective course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altLang="nl-NL" sz="18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graphicFrame>
        <p:nvGraphicFramePr>
          <p:cNvPr id="234527" name="Group 31"/>
          <p:cNvGraphicFramePr>
            <a:graphicFrameLocks noGrp="1"/>
          </p:cNvGraphicFramePr>
          <p:nvPr>
            <p:ph sz="half" idx="2"/>
          </p:nvPr>
        </p:nvGraphicFramePr>
        <p:xfrm>
          <a:off x="762000" y="1282700"/>
          <a:ext cx="8216900" cy="295654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CIE4190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Material and Ecological Engineering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Timber and Timber Structures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Steel Structures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Steel Structures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Dynamics of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Prestressed Concrete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Plate Analysis, Theory and Application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Analysis of Slender Structures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DADF07-CF71-48B1-9EB9-EE224C968E64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D59E22-7B4D-443E-9131-ED30EEA8F098}" type="slidenum">
              <a:rPr lang="en-GB" altLang="nl-NL" smtClean="0"/>
              <a:pPr/>
              <a:t>7</a:t>
            </a:fld>
            <a:endParaRPr lang="en-GB" altLang="nl-NL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8775"/>
            <a:ext cx="8229600" cy="5969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 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079500"/>
            <a:ext cx="8178800" cy="4908550"/>
          </a:xfrm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Compulsory courses for </a:t>
            </a:r>
            <a:r>
              <a:rPr lang="en-US" altLang="nl-N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specialisation</a:t>
            </a: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Structural Mechanics</a:t>
            </a: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(24 ECTS):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Other courses: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CIE4353	       Continuum Mechanics					6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CIE5142        Computational Methods in Non-linear Solid Mechanics      	3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CIE5144        Stability of Structures                                                             	3 ECTS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16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graphicFrame>
        <p:nvGraphicFramePr>
          <p:cNvPr id="236576" name="Group 32"/>
          <p:cNvGraphicFramePr>
            <a:graphicFrameLocks noGrp="1"/>
          </p:cNvGraphicFramePr>
          <p:nvPr>
            <p:ph sz="half" idx="2"/>
          </p:nvPr>
        </p:nvGraphicFramePr>
        <p:xfrm>
          <a:off x="736600" y="2070100"/>
          <a:ext cx="8216900" cy="2247900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7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CIE5148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Probabilistic Design and Risk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Shell Analysis, Theory and Application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Plastic Analysis of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Introduction to the Finite Element Method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Random Vibrations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Computational Modelling of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B6A73B-458F-495F-97AB-F0989B364B62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6087C6-A7D4-4B1F-8735-F9C0ADE03810}" type="slidenum">
              <a:rPr lang="en-GB" altLang="nl-NL" smtClean="0"/>
              <a:pPr/>
              <a:t>8</a:t>
            </a:fld>
            <a:endParaRPr lang="en-GB" altLang="nl-NL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8775"/>
            <a:ext cx="8229600" cy="5969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 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016000"/>
            <a:ext cx="8178800" cy="4972050"/>
          </a:xfrm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Compulsory courses for specialisation </a:t>
            </a:r>
            <a:r>
              <a:rPr lang="en-US" alt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Materials and Environment</a:t>
            </a:r>
            <a:r>
              <a:rPr lang="en-US" altLang="nl-NL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(24 ECTS):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1600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1400" b="1" smtClean="0">
              <a:solidFill>
                <a:srgbClr val="FFFF00"/>
              </a:solidFill>
              <a:cs typeface="Tahoma" pitchFamily="34" charset="0"/>
            </a:endParaRPr>
          </a:p>
        </p:txBody>
      </p:sp>
      <p:graphicFrame>
        <p:nvGraphicFramePr>
          <p:cNvPr id="237602" name="Group 34"/>
          <p:cNvGraphicFramePr>
            <a:graphicFrameLocks noGrp="1"/>
          </p:cNvGraphicFramePr>
          <p:nvPr>
            <p:ph sz="half" idx="2"/>
          </p:nvPr>
        </p:nvGraphicFramePr>
        <p:xfrm>
          <a:off x="762000" y="2019300"/>
          <a:ext cx="8216900" cy="3322638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CIE4030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CIE5146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Methodology for Scientific 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Repair and Maintenance of Construction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Materials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Capita Selecta Materials Engineering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Concrete - Science &amp; Technology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Fatigue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Capita Selecta Concrete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Micromechanics and Computational Modelling of Building Materials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D5A27E-21CD-4D74-93AF-850478D16374}" type="datetime4">
              <a:rPr lang="en-GB" altLang="nl-NL" smtClean="0"/>
              <a:pPr/>
              <a:t>26 August 2019</a:t>
            </a:fld>
            <a:endParaRPr lang="en-GB" altLang="nl-NL" smtClean="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5E43D2-AB3F-4746-BD6D-20D6E2719FEF}" type="slidenum">
              <a:rPr lang="en-GB" altLang="nl-NL" smtClean="0"/>
              <a:pPr/>
              <a:t>9</a:t>
            </a:fld>
            <a:endParaRPr lang="en-GB" altLang="nl-NL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8775"/>
            <a:ext cx="8229600" cy="5969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smtClean="0"/>
              <a:t>MSc Structural Engineering </a:t>
            </a:r>
            <a:endParaRPr lang="en-GB" altLang="nl-NL" smtClean="0">
              <a:solidFill>
                <a:srgbClr val="FF3300"/>
              </a:solidFill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092200"/>
            <a:ext cx="8178800" cy="4895850"/>
          </a:xfrm>
        </p:spPr>
        <p:txBody>
          <a:bodyPr/>
          <a:lstStyle/>
          <a:p>
            <a:pPr marL="0" indent="0" eaLnBrk="1" hangingPunct="1">
              <a:buFont typeface="Times" pitchFamily="18" charset="0"/>
              <a:buNone/>
              <a:defRPr/>
            </a:pPr>
            <a:r>
              <a:rPr lang="en-US" altLang="nl-NL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Compulsory courses for specialisation </a:t>
            </a:r>
            <a:r>
              <a:rPr lang="en-US" alt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Concrete Structures</a:t>
            </a:r>
            <a:r>
              <a:rPr lang="en-US" altLang="nl-NL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(24 ECTS):</a:t>
            </a: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b="1" smtClean="0">
              <a:solidFill>
                <a:srgbClr val="FFFF00"/>
              </a:solidFill>
              <a:cs typeface="Tahoma" pitchFamily="34" charset="0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altLang="nl-NL" sz="1600" b="1" smtClean="0">
              <a:solidFill>
                <a:srgbClr val="FFFF00"/>
              </a:solidFill>
              <a:cs typeface="Tahoma" pitchFamily="34" charset="0"/>
            </a:endParaRPr>
          </a:p>
        </p:txBody>
      </p:sp>
      <p:graphicFrame>
        <p:nvGraphicFramePr>
          <p:cNvPr id="238620" name="Group 28"/>
          <p:cNvGraphicFramePr>
            <a:graphicFrameLocks noGrp="1"/>
          </p:cNvGraphicFramePr>
          <p:nvPr>
            <p:ph sz="half" idx="2"/>
          </p:nvPr>
        </p:nvGraphicFramePr>
        <p:xfrm>
          <a:off x="762000" y="2019300"/>
          <a:ext cx="8216900" cy="25908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CIE4170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CIE4281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CIE5148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Construction Technology of Civil Engineering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Building Structures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Concrete - Science &amp; Technology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Concrete Bridges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Capita Selecta Concrete Structures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Computational Modelling of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itchFamily="18" charset="0"/>
                        <a:defRPr sz="2000">
                          <a:solidFill>
                            <a:schemeClr val="bg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alt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bl_EN">
  <a:themeElements>
    <a:clrScheme name="TUD_bl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D_bl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UD_bl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bl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bl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bl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bl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bl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H:\TUD EN pp templates\TUD_bl_EN.pot</Template>
  <TotalTime>8870</TotalTime>
  <Words>961</Words>
  <Application>Microsoft Office PowerPoint</Application>
  <PresentationFormat>On-screen Show (4:3)</PresentationFormat>
  <Paragraphs>414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Tahoma</vt:lpstr>
      <vt:lpstr>Times</vt:lpstr>
      <vt:lpstr>TUD_bl_EN</vt:lpstr>
      <vt:lpstr>Presentation</vt:lpstr>
      <vt:lpstr>PowerPoint Presentation</vt:lpstr>
      <vt:lpstr>MSc Structural Engineering</vt:lpstr>
      <vt:lpstr>MSc Structural Engineering</vt:lpstr>
      <vt:lpstr>MSc Structural Engineering</vt:lpstr>
      <vt:lpstr>MSc Structural Engineering</vt:lpstr>
      <vt:lpstr>MSc Structural Engineering </vt:lpstr>
      <vt:lpstr>MSc Structural Engineering </vt:lpstr>
      <vt:lpstr>MSc Structural Engineering </vt:lpstr>
      <vt:lpstr>MSc Structural Engineering </vt:lpstr>
      <vt:lpstr>MSc Structural Engineering </vt:lpstr>
      <vt:lpstr>MSc Structural Engineering </vt:lpstr>
      <vt:lpstr>MSc Structural Engineering </vt:lpstr>
      <vt:lpstr>MSc Structural Engineering </vt:lpstr>
      <vt:lpstr>MSc Structural Engineering </vt:lpstr>
      <vt:lpstr>MSc Structural Engineering </vt:lpstr>
      <vt:lpstr>MSc Structural Engineering</vt:lpstr>
      <vt:lpstr>MSc Structural Engineering</vt:lpstr>
      <vt:lpstr>Employment</vt:lpstr>
    </vt:vector>
  </TitlesOfParts>
  <Company>Delft University of Technology, faculty of CiTG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houben_ljm</dc:creator>
  <cp:lastModifiedBy>Lambert Houben - CITG</cp:lastModifiedBy>
  <cp:revision>482</cp:revision>
  <cp:lastPrinted>2016-04-08T09:10:02Z</cp:lastPrinted>
  <dcterms:created xsi:type="dcterms:W3CDTF">2003-05-21T13:24:43Z</dcterms:created>
  <dcterms:modified xsi:type="dcterms:W3CDTF">2019-08-26T08:12:29Z</dcterms:modified>
</cp:coreProperties>
</file>