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handoutMasterIdLst>
    <p:handoutMasterId r:id="rId14"/>
  </p:handoutMasterIdLst>
  <p:sldIdLst>
    <p:sldId id="281" r:id="rId3"/>
    <p:sldId id="265" r:id="rId4"/>
    <p:sldId id="283" r:id="rId5"/>
    <p:sldId id="279" r:id="rId6"/>
    <p:sldId id="263" r:id="rId7"/>
    <p:sldId id="262" r:id="rId8"/>
    <p:sldId id="264" r:id="rId9"/>
    <p:sldId id="280" r:id="rId10"/>
    <p:sldId id="282" r:id="rId11"/>
    <p:sldId id="284" r:id="rId12"/>
    <p:sldId id="285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2" autoAdjust="0"/>
    <p:restoredTop sz="95820" autoAdjust="0"/>
  </p:normalViewPr>
  <p:slideViewPr>
    <p:cSldViewPr snapToGrid="0" snapToObjects="1">
      <p:cViewPr varScale="1">
        <p:scale>
          <a:sx n="134" d="100"/>
          <a:sy n="134" d="100"/>
        </p:scale>
        <p:origin x="192" y="3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9548DE-6D67-416C-A6FE-A8939CD47DA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CAC5199-0D29-4D64-8A36-5B276336E3B9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Concrete Modelling &amp; Material Behaviour</a:t>
          </a:r>
          <a:endParaRPr lang="nl-NL" dirty="0"/>
        </a:p>
      </dgm:t>
    </dgm:pt>
    <dgm:pt modelId="{462ABD88-F24B-4A30-A415-9B179E6574D9}" type="parTrans" cxnId="{FDF4BDAE-0E44-4813-BFAE-FD7D8E684D9D}">
      <dgm:prSet/>
      <dgm:spPr/>
      <dgm:t>
        <a:bodyPr/>
        <a:lstStyle/>
        <a:p>
          <a:endParaRPr lang="nl-NL"/>
        </a:p>
      </dgm:t>
    </dgm:pt>
    <dgm:pt modelId="{B62B9D85-D7DB-4CB0-A277-EEBD6CB44DA9}" type="sibTrans" cxnId="{FDF4BDAE-0E44-4813-BFAE-FD7D8E684D9D}">
      <dgm:prSet/>
      <dgm:spPr>
        <a:solidFill>
          <a:srgbClr val="00B050"/>
        </a:solidFill>
      </dgm:spPr>
      <dgm:t>
        <a:bodyPr/>
        <a:lstStyle/>
        <a:p>
          <a:endParaRPr lang="nl-NL"/>
        </a:p>
      </dgm:t>
    </dgm:pt>
    <dgm:pt modelId="{E62BD535-C274-405D-A463-AC7B1B05D97A}">
      <dgm:prSet phldrT="[Text]"/>
      <dgm:spPr>
        <a:solidFill>
          <a:srgbClr val="00B050"/>
        </a:solidFill>
        <a:ln w="63500">
          <a:noFill/>
        </a:ln>
      </dgm:spPr>
      <dgm:t>
        <a:bodyPr/>
        <a:lstStyle/>
        <a:p>
          <a:r>
            <a:rPr lang="en-GB" dirty="0"/>
            <a:t>Experimental Micromechanics</a:t>
          </a:r>
          <a:endParaRPr lang="nl-NL" dirty="0"/>
        </a:p>
      </dgm:t>
    </dgm:pt>
    <dgm:pt modelId="{14646320-48B1-4D6C-B6ED-A29EA2268B84}" type="parTrans" cxnId="{452154B0-2545-42F8-986C-D55CCF6222EA}">
      <dgm:prSet/>
      <dgm:spPr/>
      <dgm:t>
        <a:bodyPr/>
        <a:lstStyle/>
        <a:p>
          <a:endParaRPr lang="nl-NL"/>
        </a:p>
      </dgm:t>
    </dgm:pt>
    <dgm:pt modelId="{F07B9AB2-1BCE-4D01-ABB2-D46394EE92B7}" type="sibTrans" cxnId="{452154B0-2545-42F8-986C-D55CCF6222EA}">
      <dgm:prSet/>
      <dgm:spPr>
        <a:solidFill>
          <a:srgbClr val="00B050"/>
        </a:solidFill>
      </dgm:spPr>
      <dgm:t>
        <a:bodyPr/>
        <a:lstStyle/>
        <a:p>
          <a:endParaRPr lang="nl-NL"/>
        </a:p>
      </dgm:t>
    </dgm:pt>
    <dgm:pt modelId="{5CF96E9C-DEEF-4159-9C25-C252DBE79D3E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Durability</a:t>
          </a:r>
          <a:endParaRPr lang="nl-NL" dirty="0"/>
        </a:p>
      </dgm:t>
    </dgm:pt>
    <dgm:pt modelId="{BE9BD5D7-119E-4953-A02E-1F2E7D98180A}" type="parTrans" cxnId="{DB11CEC0-7B54-4E16-9490-4895CFDC23CE}">
      <dgm:prSet/>
      <dgm:spPr/>
      <dgm:t>
        <a:bodyPr/>
        <a:lstStyle/>
        <a:p>
          <a:endParaRPr lang="nl-NL"/>
        </a:p>
      </dgm:t>
    </dgm:pt>
    <dgm:pt modelId="{DD88A9AC-565B-425C-A1F7-7750E84BF1A9}" type="sibTrans" cxnId="{DB11CEC0-7B54-4E16-9490-4895CFDC23CE}">
      <dgm:prSet/>
      <dgm:spPr>
        <a:solidFill>
          <a:srgbClr val="00B050"/>
        </a:solidFill>
      </dgm:spPr>
      <dgm:t>
        <a:bodyPr/>
        <a:lstStyle/>
        <a:p>
          <a:endParaRPr lang="nl-NL"/>
        </a:p>
      </dgm:t>
    </dgm:pt>
    <dgm:pt modelId="{B3015709-4BC1-4F4C-89A0-6F9168AB3CD6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Sustainability</a:t>
          </a:r>
          <a:endParaRPr lang="nl-NL" dirty="0"/>
        </a:p>
      </dgm:t>
    </dgm:pt>
    <dgm:pt modelId="{75F05AE7-01CE-42C0-ACC4-4289C4C5442A}" type="parTrans" cxnId="{2F7DEB4C-69DC-40D6-B847-936F485A5D59}">
      <dgm:prSet/>
      <dgm:spPr/>
      <dgm:t>
        <a:bodyPr/>
        <a:lstStyle/>
        <a:p>
          <a:endParaRPr lang="nl-NL"/>
        </a:p>
      </dgm:t>
    </dgm:pt>
    <dgm:pt modelId="{5C386379-F50F-4693-BEA0-2F37869A891A}" type="sibTrans" cxnId="{2F7DEB4C-69DC-40D6-B847-936F485A5D59}">
      <dgm:prSet/>
      <dgm:spPr>
        <a:solidFill>
          <a:srgbClr val="00B050"/>
        </a:solidFill>
      </dgm:spPr>
      <dgm:t>
        <a:bodyPr/>
        <a:lstStyle/>
        <a:p>
          <a:endParaRPr lang="nl-NL"/>
        </a:p>
      </dgm:t>
    </dgm:pt>
    <dgm:pt modelId="{49CD88EF-C5FD-47CB-B0DE-6DF9B7590B6E}" type="pres">
      <dgm:prSet presAssocID="{FE9548DE-6D67-416C-A6FE-A8939CD47DA3}" presName="cycle" presStyleCnt="0">
        <dgm:presLayoutVars>
          <dgm:dir/>
          <dgm:resizeHandles val="exact"/>
        </dgm:presLayoutVars>
      </dgm:prSet>
      <dgm:spPr/>
    </dgm:pt>
    <dgm:pt modelId="{C8A5950E-6AC3-4655-8B50-3DB2AD949C54}" type="pres">
      <dgm:prSet presAssocID="{BCAC5199-0D29-4D64-8A36-5B276336E3B9}" presName="node" presStyleLbl="node1" presStyleIdx="0" presStyleCnt="4">
        <dgm:presLayoutVars>
          <dgm:bulletEnabled val="1"/>
        </dgm:presLayoutVars>
      </dgm:prSet>
      <dgm:spPr/>
    </dgm:pt>
    <dgm:pt modelId="{306A64BA-57B9-4E6C-B773-DF9FCB5515CC}" type="pres">
      <dgm:prSet presAssocID="{B62B9D85-D7DB-4CB0-A277-EEBD6CB44DA9}" presName="sibTrans" presStyleLbl="sibTrans2D1" presStyleIdx="0" presStyleCnt="4"/>
      <dgm:spPr/>
    </dgm:pt>
    <dgm:pt modelId="{2F9846E7-4655-4B36-AE29-1513B0A8137F}" type="pres">
      <dgm:prSet presAssocID="{B62B9D85-D7DB-4CB0-A277-EEBD6CB44DA9}" presName="connectorText" presStyleLbl="sibTrans2D1" presStyleIdx="0" presStyleCnt="4"/>
      <dgm:spPr/>
    </dgm:pt>
    <dgm:pt modelId="{78E5A710-A382-4353-B3FB-029B8EDC60B7}" type="pres">
      <dgm:prSet presAssocID="{E62BD535-C274-405D-A463-AC7B1B05D97A}" presName="node" presStyleLbl="node1" presStyleIdx="1" presStyleCnt="4">
        <dgm:presLayoutVars>
          <dgm:bulletEnabled val="1"/>
        </dgm:presLayoutVars>
      </dgm:prSet>
      <dgm:spPr/>
    </dgm:pt>
    <dgm:pt modelId="{0BD9EC32-AE65-4307-8EBC-5DD3EABAE36D}" type="pres">
      <dgm:prSet presAssocID="{F07B9AB2-1BCE-4D01-ABB2-D46394EE92B7}" presName="sibTrans" presStyleLbl="sibTrans2D1" presStyleIdx="1" presStyleCnt="4"/>
      <dgm:spPr/>
    </dgm:pt>
    <dgm:pt modelId="{B12D2E61-0AFA-4153-B5E8-FAEC4621CDD1}" type="pres">
      <dgm:prSet presAssocID="{F07B9AB2-1BCE-4D01-ABB2-D46394EE92B7}" presName="connectorText" presStyleLbl="sibTrans2D1" presStyleIdx="1" presStyleCnt="4"/>
      <dgm:spPr/>
    </dgm:pt>
    <dgm:pt modelId="{F9BE6C88-F34E-4D4A-812F-B29A9A0DE993}" type="pres">
      <dgm:prSet presAssocID="{5CF96E9C-DEEF-4159-9C25-C252DBE79D3E}" presName="node" presStyleLbl="node1" presStyleIdx="2" presStyleCnt="4" custRadScaleRad="99477" custRadScaleInc="2715">
        <dgm:presLayoutVars>
          <dgm:bulletEnabled val="1"/>
        </dgm:presLayoutVars>
      </dgm:prSet>
      <dgm:spPr/>
    </dgm:pt>
    <dgm:pt modelId="{ABAEF058-331C-424A-AEC8-0C5911091F80}" type="pres">
      <dgm:prSet presAssocID="{DD88A9AC-565B-425C-A1F7-7750E84BF1A9}" presName="sibTrans" presStyleLbl="sibTrans2D1" presStyleIdx="2" presStyleCnt="4"/>
      <dgm:spPr/>
    </dgm:pt>
    <dgm:pt modelId="{8D2B9A45-381F-468B-9D80-600F099B04FC}" type="pres">
      <dgm:prSet presAssocID="{DD88A9AC-565B-425C-A1F7-7750E84BF1A9}" presName="connectorText" presStyleLbl="sibTrans2D1" presStyleIdx="2" presStyleCnt="4"/>
      <dgm:spPr/>
    </dgm:pt>
    <dgm:pt modelId="{80C7CDA6-48F0-47FA-8D9A-A38EAB2C1A05}" type="pres">
      <dgm:prSet presAssocID="{B3015709-4BC1-4F4C-89A0-6F9168AB3CD6}" presName="node" presStyleLbl="node1" presStyleIdx="3" presStyleCnt="4">
        <dgm:presLayoutVars>
          <dgm:bulletEnabled val="1"/>
        </dgm:presLayoutVars>
      </dgm:prSet>
      <dgm:spPr/>
    </dgm:pt>
    <dgm:pt modelId="{38905345-25E8-447C-96B6-C84D7236C5FB}" type="pres">
      <dgm:prSet presAssocID="{5C386379-F50F-4693-BEA0-2F37869A891A}" presName="sibTrans" presStyleLbl="sibTrans2D1" presStyleIdx="3" presStyleCnt="4"/>
      <dgm:spPr/>
    </dgm:pt>
    <dgm:pt modelId="{3C84B41E-983B-47D6-A31E-DAEE36A3EB08}" type="pres">
      <dgm:prSet presAssocID="{5C386379-F50F-4693-BEA0-2F37869A891A}" presName="connectorText" presStyleLbl="sibTrans2D1" presStyleIdx="3" presStyleCnt="4"/>
      <dgm:spPr/>
    </dgm:pt>
  </dgm:ptLst>
  <dgm:cxnLst>
    <dgm:cxn modelId="{8E56E109-32EC-4300-9CCC-3CE7D0BE76BD}" type="presOf" srcId="{DD88A9AC-565B-425C-A1F7-7750E84BF1A9}" destId="{ABAEF058-331C-424A-AEC8-0C5911091F80}" srcOrd="0" destOrd="0" presId="urn:microsoft.com/office/officeart/2005/8/layout/cycle2"/>
    <dgm:cxn modelId="{31AB191E-55D2-42BD-98A6-53DD6A052C4E}" type="presOf" srcId="{FE9548DE-6D67-416C-A6FE-A8939CD47DA3}" destId="{49CD88EF-C5FD-47CB-B0DE-6DF9B7590B6E}" srcOrd="0" destOrd="0" presId="urn:microsoft.com/office/officeart/2005/8/layout/cycle2"/>
    <dgm:cxn modelId="{39873725-930D-4FFF-83D1-770A52289660}" type="presOf" srcId="{B62B9D85-D7DB-4CB0-A277-EEBD6CB44DA9}" destId="{306A64BA-57B9-4E6C-B773-DF9FCB5515CC}" srcOrd="0" destOrd="0" presId="urn:microsoft.com/office/officeart/2005/8/layout/cycle2"/>
    <dgm:cxn modelId="{E8AB672F-F123-4CEA-A9F6-3BC92D1BB45B}" type="presOf" srcId="{B62B9D85-D7DB-4CB0-A277-EEBD6CB44DA9}" destId="{2F9846E7-4655-4B36-AE29-1513B0A8137F}" srcOrd="1" destOrd="0" presId="urn:microsoft.com/office/officeart/2005/8/layout/cycle2"/>
    <dgm:cxn modelId="{999EA747-E514-4541-87A4-4BBEF091C3B6}" type="presOf" srcId="{F07B9AB2-1BCE-4D01-ABB2-D46394EE92B7}" destId="{B12D2E61-0AFA-4153-B5E8-FAEC4621CDD1}" srcOrd="1" destOrd="0" presId="urn:microsoft.com/office/officeart/2005/8/layout/cycle2"/>
    <dgm:cxn modelId="{2F7DEB4C-69DC-40D6-B847-936F485A5D59}" srcId="{FE9548DE-6D67-416C-A6FE-A8939CD47DA3}" destId="{B3015709-4BC1-4F4C-89A0-6F9168AB3CD6}" srcOrd="3" destOrd="0" parTransId="{75F05AE7-01CE-42C0-ACC4-4289C4C5442A}" sibTransId="{5C386379-F50F-4693-BEA0-2F37869A891A}"/>
    <dgm:cxn modelId="{394D835D-93C6-48B4-96E3-B24C094517EA}" type="presOf" srcId="{DD88A9AC-565B-425C-A1F7-7750E84BF1A9}" destId="{8D2B9A45-381F-468B-9D80-600F099B04FC}" srcOrd="1" destOrd="0" presId="urn:microsoft.com/office/officeart/2005/8/layout/cycle2"/>
    <dgm:cxn modelId="{3BED2773-03CE-45C1-8B86-58BD46AD5EFC}" type="presOf" srcId="{B3015709-4BC1-4F4C-89A0-6F9168AB3CD6}" destId="{80C7CDA6-48F0-47FA-8D9A-A38EAB2C1A05}" srcOrd="0" destOrd="0" presId="urn:microsoft.com/office/officeart/2005/8/layout/cycle2"/>
    <dgm:cxn modelId="{1D97F38C-B121-4D99-BA57-28A96001EE44}" type="presOf" srcId="{5C386379-F50F-4693-BEA0-2F37869A891A}" destId="{3C84B41E-983B-47D6-A31E-DAEE36A3EB08}" srcOrd="1" destOrd="0" presId="urn:microsoft.com/office/officeart/2005/8/layout/cycle2"/>
    <dgm:cxn modelId="{06AA0FA5-CBD0-48B8-A0A7-0F9587A8FAA5}" type="presOf" srcId="{5CF96E9C-DEEF-4159-9C25-C252DBE79D3E}" destId="{F9BE6C88-F34E-4D4A-812F-B29A9A0DE993}" srcOrd="0" destOrd="0" presId="urn:microsoft.com/office/officeart/2005/8/layout/cycle2"/>
    <dgm:cxn modelId="{FDF4BDAE-0E44-4813-BFAE-FD7D8E684D9D}" srcId="{FE9548DE-6D67-416C-A6FE-A8939CD47DA3}" destId="{BCAC5199-0D29-4D64-8A36-5B276336E3B9}" srcOrd="0" destOrd="0" parTransId="{462ABD88-F24B-4A30-A415-9B179E6574D9}" sibTransId="{B62B9D85-D7DB-4CB0-A277-EEBD6CB44DA9}"/>
    <dgm:cxn modelId="{65E1CBAE-2CFC-4159-8B58-A99A2025FC8D}" type="presOf" srcId="{BCAC5199-0D29-4D64-8A36-5B276336E3B9}" destId="{C8A5950E-6AC3-4655-8B50-3DB2AD949C54}" srcOrd="0" destOrd="0" presId="urn:microsoft.com/office/officeart/2005/8/layout/cycle2"/>
    <dgm:cxn modelId="{452154B0-2545-42F8-986C-D55CCF6222EA}" srcId="{FE9548DE-6D67-416C-A6FE-A8939CD47DA3}" destId="{E62BD535-C274-405D-A463-AC7B1B05D97A}" srcOrd="1" destOrd="0" parTransId="{14646320-48B1-4D6C-B6ED-A29EA2268B84}" sibTransId="{F07B9AB2-1BCE-4D01-ABB2-D46394EE92B7}"/>
    <dgm:cxn modelId="{DB11CEC0-7B54-4E16-9490-4895CFDC23CE}" srcId="{FE9548DE-6D67-416C-A6FE-A8939CD47DA3}" destId="{5CF96E9C-DEEF-4159-9C25-C252DBE79D3E}" srcOrd="2" destOrd="0" parTransId="{BE9BD5D7-119E-4953-A02E-1F2E7D98180A}" sibTransId="{DD88A9AC-565B-425C-A1F7-7750E84BF1A9}"/>
    <dgm:cxn modelId="{1F3D52CD-0F1B-48A5-A9C4-785033983BE3}" type="presOf" srcId="{E62BD535-C274-405D-A463-AC7B1B05D97A}" destId="{78E5A710-A382-4353-B3FB-029B8EDC60B7}" srcOrd="0" destOrd="0" presId="urn:microsoft.com/office/officeart/2005/8/layout/cycle2"/>
    <dgm:cxn modelId="{F334DAE0-6DA4-47E9-94EE-FFF939AC829F}" type="presOf" srcId="{5C386379-F50F-4693-BEA0-2F37869A891A}" destId="{38905345-25E8-447C-96B6-C84D7236C5FB}" srcOrd="0" destOrd="0" presId="urn:microsoft.com/office/officeart/2005/8/layout/cycle2"/>
    <dgm:cxn modelId="{089DAAE7-A77C-49CC-8317-78953BB05593}" type="presOf" srcId="{F07B9AB2-1BCE-4D01-ABB2-D46394EE92B7}" destId="{0BD9EC32-AE65-4307-8EBC-5DD3EABAE36D}" srcOrd="0" destOrd="0" presId="urn:microsoft.com/office/officeart/2005/8/layout/cycle2"/>
    <dgm:cxn modelId="{38206BBC-5BDA-4FD6-929A-0670A767F36B}" type="presParOf" srcId="{49CD88EF-C5FD-47CB-B0DE-6DF9B7590B6E}" destId="{C8A5950E-6AC3-4655-8B50-3DB2AD949C54}" srcOrd="0" destOrd="0" presId="urn:microsoft.com/office/officeart/2005/8/layout/cycle2"/>
    <dgm:cxn modelId="{8A7A0F9F-C338-4BDC-A497-1C7C1B3CE143}" type="presParOf" srcId="{49CD88EF-C5FD-47CB-B0DE-6DF9B7590B6E}" destId="{306A64BA-57B9-4E6C-B773-DF9FCB5515CC}" srcOrd="1" destOrd="0" presId="urn:microsoft.com/office/officeart/2005/8/layout/cycle2"/>
    <dgm:cxn modelId="{B890D40E-1C29-43D1-A955-75286A19A82B}" type="presParOf" srcId="{306A64BA-57B9-4E6C-B773-DF9FCB5515CC}" destId="{2F9846E7-4655-4B36-AE29-1513B0A8137F}" srcOrd="0" destOrd="0" presId="urn:microsoft.com/office/officeart/2005/8/layout/cycle2"/>
    <dgm:cxn modelId="{AC2671D4-B787-4F04-B185-D0FD540B4340}" type="presParOf" srcId="{49CD88EF-C5FD-47CB-B0DE-6DF9B7590B6E}" destId="{78E5A710-A382-4353-B3FB-029B8EDC60B7}" srcOrd="2" destOrd="0" presId="urn:microsoft.com/office/officeart/2005/8/layout/cycle2"/>
    <dgm:cxn modelId="{E6EB42F4-4652-49AA-85D4-6AB70CFEDD9A}" type="presParOf" srcId="{49CD88EF-C5FD-47CB-B0DE-6DF9B7590B6E}" destId="{0BD9EC32-AE65-4307-8EBC-5DD3EABAE36D}" srcOrd="3" destOrd="0" presId="urn:microsoft.com/office/officeart/2005/8/layout/cycle2"/>
    <dgm:cxn modelId="{E4ABCAC9-9AB4-4ADA-AE8B-9B5711BED894}" type="presParOf" srcId="{0BD9EC32-AE65-4307-8EBC-5DD3EABAE36D}" destId="{B12D2E61-0AFA-4153-B5E8-FAEC4621CDD1}" srcOrd="0" destOrd="0" presId="urn:microsoft.com/office/officeart/2005/8/layout/cycle2"/>
    <dgm:cxn modelId="{92F04C82-96EE-427B-A909-9399D6C7D46C}" type="presParOf" srcId="{49CD88EF-C5FD-47CB-B0DE-6DF9B7590B6E}" destId="{F9BE6C88-F34E-4D4A-812F-B29A9A0DE993}" srcOrd="4" destOrd="0" presId="urn:microsoft.com/office/officeart/2005/8/layout/cycle2"/>
    <dgm:cxn modelId="{7E5E694D-DE43-4A52-9DAB-A16AB8D83DFF}" type="presParOf" srcId="{49CD88EF-C5FD-47CB-B0DE-6DF9B7590B6E}" destId="{ABAEF058-331C-424A-AEC8-0C5911091F80}" srcOrd="5" destOrd="0" presId="urn:microsoft.com/office/officeart/2005/8/layout/cycle2"/>
    <dgm:cxn modelId="{D18BFB4E-00A2-403C-BA59-365DB9AC4D71}" type="presParOf" srcId="{ABAEF058-331C-424A-AEC8-0C5911091F80}" destId="{8D2B9A45-381F-468B-9D80-600F099B04FC}" srcOrd="0" destOrd="0" presId="urn:microsoft.com/office/officeart/2005/8/layout/cycle2"/>
    <dgm:cxn modelId="{AE48FB9F-DB92-4330-ADF5-6A73F70BA59A}" type="presParOf" srcId="{49CD88EF-C5FD-47CB-B0DE-6DF9B7590B6E}" destId="{80C7CDA6-48F0-47FA-8D9A-A38EAB2C1A05}" srcOrd="6" destOrd="0" presId="urn:microsoft.com/office/officeart/2005/8/layout/cycle2"/>
    <dgm:cxn modelId="{7EA78825-9B12-43BD-A2D2-72F0BBE7ACFB}" type="presParOf" srcId="{49CD88EF-C5FD-47CB-B0DE-6DF9B7590B6E}" destId="{38905345-25E8-447C-96B6-C84D7236C5FB}" srcOrd="7" destOrd="0" presId="urn:microsoft.com/office/officeart/2005/8/layout/cycle2"/>
    <dgm:cxn modelId="{889CA36F-821C-4397-BDB4-57D48EFE154A}" type="presParOf" srcId="{38905345-25E8-447C-96B6-C84D7236C5FB}" destId="{3C84B41E-983B-47D6-A31E-DAEE36A3EB0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5950E-6AC3-4655-8B50-3DB2AD949C54}">
      <dsp:nvSpPr>
        <dsp:cNvPr id="0" name=""/>
        <dsp:cNvSpPr/>
      </dsp:nvSpPr>
      <dsp:spPr>
        <a:xfrm>
          <a:off x="2377897" y="683"/>
          <a:ext cx="1344968" cy="1344968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Concrete Modelling &amp; Material Behaviour</a:t>
          </a:r>
          <a:endParaRPr lang="nl-NL" sz="1000" kern="1200" dirty="0"/>
        </a:p>
      </dsp:txBody>
      <dsp:txXfrm>
        <a:off x="2574863" y="197649"/>
        <a:ext cx="951036" cy="951036"/>
      </dsp:txXfrm>
    </dsp:sp>
    <dsp:sp modelId="{306A64BA-57B9-4E6C-B773-DF9FCB5515CC}">
      <dsp:nvSpPr>
        <dsp:cNvPr id="0" name=""/>
        <dsp:cNvSpPr/>
      </dsp:nvSpPr>
      <dsp:spPr>
        <a:xfrm rot="2700000">
          <a:off x="3578639" y="1153765"/>
          <a:ext cx="358606" cy="453926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800" kern="1200"/>
        </a:p>
      </dsp:txBody>
      <dsp:txXfrm>
        <a:off x="3594394" y="1206514"/>
        <a:ext cx="251024" cy="272356"/>
      </dsp:txXfrm>
    </dsp:sp>
    <dsp:sp modelId="{78E5A710-A382-4353-B3FB-029B8EDC60B7}">
      <dsp:nvSpPr>
        <dsp:cNvPr id="0" name=""/>
        <dsp:cNvSpPr/>
      </dsp:nvSpPr>
      <dsp:spPr>
        <a:xfrm>
          <a:off x="3807373" y="1430159"/>
          <a:ext cx="1344968" cy="1344968"/>
        </a:xfrm>
        <a:prstGeom prst="ellipse">
          <a:avLst/>
        </a:prstGeom>
        <a:solidFill>
          <a:srgbClr val="00B050"/>
        </a:solidFill>
        <a:ln w="635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Experimental Micromechanics</a:t>
          </a:r>
          <a:endParaRPr lang="nl-NL" sz="1000" kern="1200" dirty="0"/>
        </a:p>
      </dsp:txBody>
      <dsp:txXfrm>
        <a:off x="4004339" y="1627125"/>
        <a:ext cx="951036" cy="951036"/>
      </dsp:txXfrm>
    </dsp:sp>
    <dsp:sp modelId="{0BD9EC32-AE65-4307-8EBC-5DD3EABAE36D}">
      <dsp:nvSpPr>
        <dsp:cNvPr id="0" name=""/>
        <dsp:cNvSpPr/>
      </dsp:nvSpPr>
      <dsp:spPr>
        <a:xfrm rot="8145476">
          <a:off x="3573833" y="2579269"/>
          <a:ext cx="367141" cy="453926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800" kern="1200"/>
        </a:p>
      </dsp:txBody>
      <dsp:txXfrm rot="10800000">
        <a:off x="3668357" y="2631631"/>
        <a:ext cx="256999" cy="272356"/>
      </dsp:txXfrm>
    </dsp:sp>
    <dsp:sp modelId="{F9BE6C88-F34E-4D4A-812F-B29A9A0DE993}">
      <dsp:nvSpPr>
        <dsp:cNvPr id="0" name=""/>
        <dsp:cNvSpPr/>
      </dsp:nvSpPr>
      <dsp:spPr>
        <a:xfrm>
          <a:off x="2347577" y="2851836"/>
          <a:ext cx="1344968" cy="1344968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Durability</a:t>
          </a:r>
          <a:endParaRPr lang="nl-NL" sz="1000" kern="1200" dirty="0"/>
        </a:p>
      </dsp:txBody>
      <dsp:txXfrm>
        <a:off x="2544543" y="3048802"/>
        <a:ext cx="951036" cy="951036"/>
      </dsp:txXfrm>
    </dsp:sp>
    <dsp:sp modelId="{ABAEF058-331C-424A-AEC8-0C5911091F80}">
      <dsp:nvSpPr>
        <dsp:cNvPr id="0" name=""/>
        <dsp:cNvSpPr/>
      </dsp:nvSpPr>
      <dsp:spPr>
        <a:xfrm rot="13527445">
          <a:off x="2155142" y="2593465"/>
          <a:ext cx="344354" cy="453926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800" kern="1200"/>
        </a:p>
      </dsp:txBody>
      <dsp:txXfrm rot="10800000">
        <a:off x="2243026" y="2721065"/>
        <a:ext cx="241048" cy="272356"/>
      </dsp:txXfrm>
    </dsp:sp>
    <dsp:sp modelId="{80C7CDA6-48F0-47FA-8D9A-A38EAB2C1A05}">
      <dsp:nvSpPr>
        <dsp:cNvPr id="0" name=""/>
        <dsp:cNvSpPr/>
      </dsp:nvSpPr>
      <dsp:spPr>
        <a:xfrm>
          <a:off x="948421" y="1430159"/>
          <a:ext cx="1344968" cy="1344968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Sustainability</a:t>
          </a:r>
          <a:endParaRPr lang="nl-NL" sz="1000" kern="1200" dirty="0"/>
        </a:p>
      </dsp:txBody>
      <dsp:txXfrm>
        <a:off x="1145387" y="1627125"/>
        <a:ext cx="951036" cy="951036"/>
      </dsp:txXfrm>
    </dsp:sp>
    <dsp:sp modelId="{38905345-25E8-447C-96B6-C84D7236C5FB}">
      <dsp:nvSpPr>
        <dsp:cNvPr id="0" name=""/>
        <dsp:cNvSpPr/>
      </dsp:nvSpPr>
      <dsp:spPr>
        <a:xfrm rot="18900000">
          <a:off x="2149163" y="1168119"/>
          <a:ext cx="358606" cy="453926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800" kern="1200"/>
        </a:p>
      </dsp:txBody>
      <dsp:txXfrm>
        <a:off x="2164918" y="1296940"/>
        <a:ext cx="251024" cy="272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9/1/19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192" y="617247"/>
            <a:ext cx="7265534" cy="2229538"/>
          </a:xfrm>
        </p:spPr>
        <p:txBody>
          <a:bodyPr>
            <a:noAutofit/>
          </a:bodyPr>
          <a:lstStyle>
            <a:lvl1pPr algn="l">
              <a:defRPr sz="72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2192" y="3203297"/>
            <a:ext cx="7067378" cy="10258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83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433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4663753"/>
            <a:ext cx="1104294" cy="323006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/>
              <a:t>9/1/19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79966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200150"/>
            <a:ext cx="7106464" cy="3486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581184"/>
            <a:ext cx="1368883" cy="632424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8"/>
          <p:cNvSpPr>
            <a:spLocks noChangeArrowheads="1"/>
          </p:cNvSpPr>
          <p:nvPr userDrawn="1"/>
        </p:nvSpPr>
        <p:spPr bwMode="auto">
          <a:xfrm>
            <a:off x="0" y="0"/>
            <a:ext cx="1576384" cy="514900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2404" y="205979"/>
            <a:ext cx="709051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404" y="1200150"/>
            <a:ext cx="7090513" cy="3615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8" descr="TUDelft_LogoZWART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0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b.savija@tudelft.n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0"/>
            <a:ext cx="6505575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1495425" y="1541860"/>
            <a:ext cx="4269562" cy="1422797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  <a:extLst/>
        </p:spPr>
        <p:txBody>
          <a:bodyPr/>
          <a:lstStyle>
            <a:lvl1pPr algn="l" eaLnBrk="0" hangingPunct="0">
              <a:lnSpc>
                <a:spcPts val="2500"/>
              </a:lnSpc>
              <a:buClr>
                <a:srgbClr val="00A6D6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37931725" indent="-37474525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957263" indent="-190500" algn="l" eaLnBrk="0" hangingPunct="0">
              <a:lnSpc>
                <a:spcPts val="2500"/>
              </a:lnSpc>
              <a:buClr>
                <a:srgbClr val="00A6D6"/>
              </a:buClr>
              <a:buFont typeface="Times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338263" indent="-1905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1719263" indent="-190500" algn="l" eaLnBrk="0" hangingPunct="0">
              <a:lnSpc>
                <a:spcPts val="2500"/>
              </a:lnSpc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176463" indent="-1905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633663" indent="-1905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090863" indent="-1905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548063" indent="-19050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nl-NL" altLang="nl-NL" sz="1800">
              <a:latin typeface="Arial" pitchFamily="34" charset="0"/>
            </a:endParaRPr>
          </a:p>
        </p:txBody>
      </p: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1546861" y="1541860"/>
            <a:ext cx="5099447" cy="990600"/>
          </a:xfrm>
        </p:spPr>
        <p:txBody>
          <a:bodyPr/>
          <a:lstStyle/>
          <a:p>
            <a:pPr>
              <a:defRPr/>
            </a:pPr>
            <a:r>
              <a:rPr lang="en-GB" altLang="nl-NL" sz="1800" dirty="0">
                <a:latin typeface="+mn-lt"/>
                <a:ea typeface="ＭＳ Ｐゴシック" charset="-128"/>
              </a:rPr>
              <a:t>TU Delft</a:t>
            </a:r>
            <a:br>
              <a:rPr lang="en-GB" altLang="nl-NL" sz="1800" dirty="0">
                <a:latin typeface="+mn-lt"/>
                <a:ea typeface="ＭＳ Ｐゴシック" charset="-128"/>
              </a:rPr>
            </a:br>
            <a:r>
              <a:rPr lang="en-GB" altLang="nl-NL" sz="1800" dirty="0">
                <a:latin typeface="+mn-lt"/>
                <a:ea typeface="ＭＳ Ｐゴシック" charset="-128"/>
              </a:rPr>
              <a:t>Section Materials and Environment</a:t>
            </a:r>
            <a:endParaRPr lang="en-US" altLang="nl-NL" sz="1800" dirty="0">
              <a:latin typeface="+mn-lt"/>
              <a:ea typeface="ＭＳ Ｐゴシック" charset="-128"/>
            </a:endParaRPr>
          </a:p>
        </p:txBody>
      </p:sp>
      <p:sp>
        <p:nvSpPr>
          <p:cNvPr id="3076" name="Subtitle 4"/>
          <p:cNvSpPr>
            <a:spLocks noGrp="1"/>
          </p:cNvSpPr>
          <p:nvPr>
            <p:ph type="subTitle" idx="1"/>
          </p:nvPr>
        </p:nvSpPr>
        <p:spPr>
          <a:xfrm>
            <a:off x="1546861" y="2389585"/>
            <a:ext cx="5086350" cy="432197"/>
          </a:xfrm>
        </p:spPr>
        <p:txBody>
          <a:bodyPr>
            <a:normAutofit fontScale="25000" lnSpcReduction="20000"/>
          </a:bodyPr>
          <a:lstStyle/>
          <a:p>
            <a:r>
              <a:rPr lang="en-US" altLang="nl-NL" sz="4500" dirty="0">
                <a:solidFill>
                  <a:schemeClr val="tx2"/>
                </a:solidFill>
                <a:latin typeface="+mn-lt"/>
              </a:rPr>
              <a:t>Chair: Erik </a:t>
            </a:r>
            <a:r>
              <a:rPr lang="en-US" altLang="nl-NL" sz="4500" dirty="0" err="1">
                <a:solidFill>
                  <a:schemeClr val="tx2"/>
                </a:solidFill>
                <a:latin typeface="+mn-lt"/>
              </a:rPr>
              <a:t>Schlangen</a:t>
            </a:r>
            <a:endParaRPr lang="en-US" altLang="nl-NL" sz="4500" dirty="0">
              <a:solidFill>
                <a:schemeClr val="tx2"/>
              </a:solidFill>
              <a:latin typeface="+mn-lt"/>
            </a:endParaRPr>
          </a:p>
          <a:p>
            <a:endParaRPr lang="en-US" altLang="nl-NL" sz="4500" dirty="0">
              <a:solidFill>
                <a:schemeClr val="tx2"/>
              </a:solidFill>
              <a:latin typeface="+mn-lt"/>
            </a:endParaRPr>
          </a:p>
          <a:p>
            <a:r>
              <a:rPr lang="en-US" sz="4500" dirty="0" err="1">
                <a:solidFill>
                  <a:schemeClr val="tx2"/>
                </a:solidFill>
                <a:latin typeface="+mn-lt"/>
              </a:rPr>
              <a:t>Branko</a:t>
            </a:r>
            <a:r>
              <a:rPr lang="en-US" sz="45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4500" dirty="0" err="1">
                <a:solidFill>
                  <a:schemeClr val="tx2"/>
                </a:solidFill>
                <a:latin typeface="+mn-lt"/>
              </a:rPr>
              <a:t>Šavija</a:t>
            </a:r>
            <a:r>
              <a:rPr lang="en-US" altLang="nl-NL" sz="1800" dirty="0">
                <a:latin typeface="Tahoma" pitchFamily="34" charset="0"/>
              </a:rPr>
              <a:t>	</a:t>
            </a:r>
            <a:endParaRPr lang="en-US" altLang="nl-NL" sz="2100" dirty="0">
              <a:latin typeface="Tahoma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143000" y="0"/>
            <a:ext cx="352425" cy="1543050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/>
          <a:p>
            <a:pPr algn="r">
              <a:defRPr/>
            </a:pPr>
            <a:endParaRPr lang="en-GB" sz="16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A91A9C-637F-E74D-AA82-465A6FDF7B25}"/>
              </a:ext>
            </a:extLst>
          </p:cNvPr>
          <p:cNvSpPr/>
          <p:nvPr/>
        </p:nvSpPr>
        <p:spPr>
          <a:xfrm>
            <a:off x="0" y="205979"/>
            <a:ext cx="1495425" cy="68810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err="1">
                <a:solidFill>
                  <a:schemeClr val="bg1"/>
                </a:solidFill>
              </a:rPr>
              <a:t>Materials</a:t>
            </a:r>
            <a:r>
              <a:rPr lang="nl-NL" sz="1200" b="1" dirty="0">
                <a:solidFill>
                  <a:schemeClr val="bg1"/>
                </a:solidFill>
              </a:rPr>
              <a:t> </a:t>
            </a:r>
            <a:r>
              <a:rPr lang="nl-NL" sz="1200" b="1" dirty="0" err="1">
                <a:solidFill>
                  <a:schemeClr val="bg1"/>
                </a:solidFill>
              </a:rPr>
              <a:t>and</a:t>
            </a:r>
            <a:r>
              <a:rPr lang="nl-NL" sz="1200" b="1" dirty="0">
                <a:solidFill>
                  <a:schemeClr val="bg1"/>
                </a:solidFill>
              </a:rPr>
              <a:t> environment</a:t>
            </a:r>
          </a:p>
        </p:txBody>
      </p:sp>
    </p:spTree>
    <p:extLst>
      <p:ext uri="{BB962C8B-B14F-4D97-AF65-F5344CB8AC3E}">
        <p14:creationId xmlns:p14="http://schemas.microsoft.com/office/powerpoint/2010/main" val="2862904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7D669-041A-EE4D-AD5B-5ECEDC01F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MSc thesis project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D7452-C17B-8D44-ACC2-B01113A2E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92" y="904874"/>
            <a:ext cx="1844363" cy="3552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B228B5-6982-2D4C-A89D-79B79135E232}"/>
              </a:ext>
            </a:extLst>
          </p:cNvPr>
          <p:cNvSpPr txBox="1"/>
          <p:nvPr/>
        </p:nvSpPr>
        <p:spPr>
          <a:xfrm>
            <a:off x="3657600" y="41148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many more…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991BFC-A519-6247-A7FA-8C2B60710C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574" b="13433"/>
          <a:stretch/>
        </p:blipFill>
        <p:spPr>
          <a:xfrm>
            <a:off x="3364956" y="904874"/>
            <a:ext cx="2865821" cy="1387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77F8DE-16C1-F34D-8BC0-D5CE21733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034591" y="1834316"/>
            <a:ext cx="1485700" cy="26371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2EDA4A-4BC0-5444-9F0B-7D5B4F821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777" y="1484732"/>
            <a:ext cx="2651125" cy="171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4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3B5EF-51B4-1948-B8EC-1435AB76A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8E858-119B-CA4A-8C20-DFBDE6268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175" y="870200"/>
            <a:ext cx="4511675" cy="2114848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AE2B1111-B28B-3941-8C47-3BF98E84B392}"/>
              </a:ext>
            </a:extLst>
          </p:cNvPr>
          <p:cNvSpPr/>
          <p:nvPr/>
        </p:nvSpPr>
        <p:spPr>
          <a:xfrm>
            <a:off x="4257675" y="1365649"/>
            <a:ext cx="381000" cy="2571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3298F-9028-F44A-B532-1FC5BCE2E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3100387"/>
            <a:ext cx="7239000" cy="1538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0DB26C-3E7E-4048-898E-33AE4EA09759}"/>
              </a:ext>
            </a:extLst>
          </p:cNvPr>
          <p:cNvSpPr txBox="1"/>
          <p:nvPr/>
        </p:nvSpPr>
        <p:spPr>
          <a:xfrm>
            <a:off x="6524625" y="1063229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b.savija@tudelft.nl</a:t>
            </a:r>
            <a:endParaRPr lang="en-US" dirty="0"/>
          </a:p>
          <a:p>
            <a:r>
              <a:rPr lang="en-US" dirty="0"/>
              <a:t>Office 6.02</a:t>
            </a:r>
          </a:p>
        </p:txBody>
      </p:sp>
    </p:spTree>
    <p:extLst>
      <p:ext uri="{BB962C8B-B14F-4D97-AF65-F5344CB8AC3E}">
        <p14:creationId xmlns:p14="http://schemas.microsoft.com/office/powerpoint/2010/main" val="34230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Societal relevance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B3ABF-8408-9349-A093-2722628B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86" y="922148"/>
            <a:ext cx="3744762" cy="2102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FDA6F4-DD00-6841-B1BE-905BD1E66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660" y="922148"/>
            <a:ext cx="3286271" cy="2111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1181A8-F367-764E-AB4B-A5EF6E04F5BA}"/>
              </a:ext>
            </a:extLst>
          </p:cNvPr>
          <p:cNvSpPr txBox="1"/>
          <p:nvPr/>
        </p:nvSpPr>
        <p:spPr>
          <a:xfrm>
            <a:off x="650929" y="3200400"/>
            <a:ext cx="349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Ageing infrastructure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878AF9-03E3-E64A-B7EE-ED70F5E5A68D}"/>
              </a:ext>
            </a:extLst>
          </p:cNvPr>
          <p:cNvSpPr txBox="1"/>
          <p:nvPr/>
        </p:nvSpPr>
        <p:spPr>
          <a:xfrm>
            <a:off x="5317660" y="3214585"/>
            <a:ext cx="349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Environmental impact</a:t>
            </a:r>
          </a:p>
        </p:txBody>
      </p:sp>
    </p:spTree>
    <p:extLst>
      <p:ext uri="{BB962C8B-B14F-4D97-AF65-F5344CB8AC3E}">
        <p14:creationId xmlns:p14="http://schemas.microsoft.com/office/powerpoint/2010/main" val="273946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45E1-20F6-934C-B233-4EE336508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143" y="-34611"/>
            <a:ext cx="7090513" cy="857250"/>
          </a:xfrm>
        </p:spPr>
        <p:txBody>
          <a:bodyPr/>
          <a:lstStyle/>
          <a:p>
            <a:r>
              <a:rPr lang="en-US" dirty="0"/>
              <a:t>Courses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DB0FAA-91A2-FC49-82F1-D00C4E372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070" y="710250"/>
            <a:ext cx="2151043" cy="14319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BF4D22-1FED-7242-943F-B1363536CD23}"/>
              </a:ext>
            </a:extLst>
          </p:cNvPr>
          <p:cNvSpPr txBox="1"/>
          <p:nvPr/>
        </p:nvSpPr>
        <p:spPr>
          <a:xfrm>
            <a:off x="1271701" y="2192496"/>
            <a:ext cx="2151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CIE5110</a:t>
            </a:r>
          </a:p>
          <a:p>
            <a:r>
              <a:rPr lang="en-US" sz="1400" dirty="0"/>
              <a:t>Concrete – Science and Technology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8CD744-A741-EF4A-BA0E-4CC0B7DCA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738" y="710250"/>
            <a:ext cx="1951046" cy="14632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48553-F39B-3144-A549-CD7DE90884F4}"/>
              </a:ext>
            </a:extLst>
          </p:cNvPr>
          <p:cNvSpPr txBox="1"/>
          <p:nvPr/>
        </p:nvSpPr>
        <p:spPr>
          <a:xfrm>
            <a:off x="3960738" y="2302422"/>
            <a:ext cx="2151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CIE5100</a:t>
            </a:r>
          </a:p>
          <a:p>
            <a:r>
              <a:rPr lang="en-US" sz="1400" dirty="0"/>
              <a:t>Repair and maintenance of construction materials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31F2C6-9115-0E43-B9E7-D937D09DF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720" y="497920"/>
            <a:ext cx="1270000" cy="172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F90801-AA3D-F047-A50B-D32E6E458574}"/>
              </a:ext>
            </a:extLst>
          </p:cNvPr>
          <p:cNvSpPr txBox="1"/>
          <p:nvPr/>
        </p:nvSpPr>
        <p:spPr>
          <a:xfrm>
            <a:off x="6649775" y="2302422"/>
            <a:ext cx="2151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CIE4100</a:t>
            </a:r>
          </a:p>
          <a:p>
            <a:r>
              <a:rPr lang="en-US" sz="1400" dirty="0"/>
              <a:t>Materials and Ecological Engineering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A4112A-B602-2D44-84E2-72F210861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330" y="2981408"/>
            <a:ext cx="2539784" cy="1269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9BFDF2-83A8-2B4E-B292-95F418A24C47}"/>
              </a:ext>
            </a:extLst>
          </p:cNvPr>
          <p:cNvSpPr txBox="1"/>
          <p:nvPr/>
        </p:nvSpPr>
        <p:spPr>
          <a:xfrm>
            <a:off x="1408300" y="4351265"/>
            <a:ext cx="2094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CIE5102</a:t>
            </a:r>
          </a:p>
          <a:p>
            <a:r>
              <a:rPr lang="en-US" sz="1400" dirty="0"/>
              <a:t>Forensic building materials engineering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13398F-D39D-7445-8FE1-1F81D5F48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738" y="3041086"/>
            <a:ext cx="2757777" cy="14253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1BC56E-60D4-0B45-B1F3-98FD8D267AA9}"/>
              </a:ext>
            </a:extLst>
          </p:cNvPr>
          <p:cNvSpPr txBox="1"/>
          <p:nvPr/>
        </p:nvSpPr>
        <p:spPr>
          <a:xfrm>
            <a:off x="4017464" y="4340702"/>
            <a:ext cx="2894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CIE5146</a:t>
            </a:r>
          </a:p>
          <a:p>
            <a:r>
              <a:rPr lang="en-US" sz="1400" dirty="0"/>
              <a:t>Micromechanics and computational modelling of building materials</a:t>
            </a:r>
          </a:p>
        </p:txBody>
      </p:sp>
    </p:spTree>
    <p:extLst>
      <p:ext uri="{BB962C8B-B14F-4D97-AF65-F5344CB8AC3E}">
        <p14:creationId xmlns:p14="http://schemas.microsoft.com/office/powerpoint/2010/main" val="9389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1485900" y="607219"/>
          <a:ext cx="6100763" cy="4205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1535906" y="197644"/>
            <a:ext cx="6291578" cy="548879"/>
          </a:xfrm>
        </p:spPr>
        <p:txBody>
          <a:bodyPr>
            <a:normAutofit fontScale="90000"/>
          </a:bodyPr>
          <a:lstStyle/>
          <a:p>
            <a:r>
              <a:rPr lang="en-GB" altLang="nl-NL" dirty="0"/>
              <a:t>Materials &amp; Environment; material cycle</a:t>
            </a:r>
            <a:endParaRPr lang="nl-NL" altLang="nl-NL" dirty="0"/>
          </a:p>
        </p:txBody>
      </p:sp>
      <p:sp>
        <p:nvSpPr>
          <p:cNvPr id="2" name="Oval 1"/>
          <p:cNvSpPr/>
          <p:nvPr/>
        </p:nvSpPr>
        <p:spPr bwMode="auto">
          <a:xfrm>
            <a:off x="3886201" y="2073926"/>
            <a:ext cx="1247660" cy="122287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050" dirty="0">
              <a:solidFill>
                <a:schemeClr val="bg1"/>
              </a:solidFill>
              <a:latin typeface="Arial" charset="0"/>
              <a:ea typeface="ＭＳ Ｐゴシック" pitchFamily="1" charset="-128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050" dirty="0">
              <a:solidFill>
                <a:schemeClr val="bg1"/>
              </a:solidFill>
              <a:latin typeface="Arial" panose="020B0604020202020204" pitchFamily="34" charset="0"/>
              <a:ea typeface="ＭＳ Ｐゴシック" pitchFamily="1" charset="-128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1" charset="-128"/>
              </a:rPr>
              <a:t>MICROLAB</a:t>
            </a:r>
            <a:endParaRPr lang="nl-NL" sz="1050" dirty="0">
              <a:solidFill>
                <a:schemeClr val="bg1"/>
              </a:solidFill>
              <a:latin typeface="Arial" panose="020B0604020202020204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994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1652588" y="1635919"/>
            <a:ext cx="1270397" cy="1270397"/>
            <a:chOff x="5275937" y="1494981"/>
            <a:chExt cx="1693994" cy="1693994"/>
          </a:xfrm>
        </p:grpSpPr>
        <p:sp>
          <p:nvSpPr>
            <p:cNvPr id="5" name="Oval 4"/>
            <p:cNvSpPr/>
            <p:nvPr/>
          </p:nvSpPr>
          <p:spPr>
            <a:xfrm>
              <a:off x="5275937" y="1494981"/>
              <a:ext cx="1693994" cy="1693994"/>
            </a:xfrm>
            <a:prstGeom prst="ellipse">
              <a:avLst/>
            </a:prstGeom>
            <a:solidFill>
              <a:srgbClr val="00B050"/>
            </a:solidFill>
            <a:ln w="635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/>
            <p:nvPr/>
          </p:nvSpPr>
          <p:spPr>
            <a:xfrm>
              <a:off x="5523606" y="1742650"/>
              <a:ext cx="1198656" cy="1198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383" tIns="12383" rIns="12383" bIns="12383" spcCol="1270" anchor="ctr"/>
            <a:lstStyle/>
            <a:p>
              <a:pPr algn="ctr" defTabSz="43338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975" dirty="0"/>
                <a:t>Concrete Modelling &amp; Material Behaviour</a:t>
              </a:r>
            </a:p>
          </p:txBody>
        </p:sp>
      </p:grpSp>
      <p:pic>
        <p:nvPicPr>
          <p:cNvPr id="13316" name="Picture 4" descr="D:\MICROLAB\Presentations\2012\Bouw-13June\concrete-chair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66" y="2906316"/>
            <a:ext cx="12287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itle 6"/>
          <p:cNvSpPr>
            <a:spLocks noGrp="1"/>
          </p:cNvSpPr>
          <p:nvPr>
            <p:ph type="title"/>
          </p:nvPr>
        </p:nvSpPr>
        <p:spPr>
          <a:xfrm>
            <a:off x="1831182" y="342900"/>
            <a:ext cx="5864101" cy="933450"/>
          </a:xfrm>
        </p:spPr>
        <p:txBody>
          <a:bodyPr>
            <a:normAutofit fontScale="90000"/>
          </a:bodyPr>
          <a:lstStyle/>
          <a:p>
            <a:r>
              <a:rPr lang="en-GB" altLang="nl-NL" sz="2100" b="1" dirty="0">
                <a:solidFill>
                  <a:srgbClr val="00B0F0"/>
                </a:solidFill>
                <a:latin typeface="Tahoma" pitchFamily="34" charset="0"/>
                <a:ea typeface="+mn-ea"/>
                <a:cs typeface="+mn-cs"/>
              </a:rPr>
              <a:t>Focus of the group</a:t>
            </a:r>
            <a:br>
              <a:rPr lang="en-GB" altLang="nl-NL" sz="2100" b="1" dirty="0">
                <a:solidFill>
                  <a:srgbClr val="00B0F0"/>
                </a:solidFill>
                <a:latin typeface="Tahoma" pitchFamily="34" charset="0"/>
                <a:ea typeface="+mn-ea"/>
                <a:cs typeface="+mn-cs"/>
              </a:rPr>
            </a:br>
            <a:r>
              <a:rPr lang="en-GB" altLang="nl-NL" sz="2100" b="1" dirty="0">
                <a:solidFill>
                  <a:srgbClr val="00B0F0"/>
                </a:solidFill>
                <a:latin typeface="Tahoma" pitchFamily="34" charset="0"/>
                <a:ea typeface="+mn-ea"/>
                <a:cs typeface="+mn-cs"/>
              </a:rPr>
              <a:t> “Concrete Modelling &amp; Material Behaviour”</a:t>
            </a:r>
            <a:endParaRPr lang="nl-NL" altLang="nl-NL" sz="2100" b="1" dirty="0">
              <a:solidFill>
                <a:srgbClr val="00B0F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318" name="TextBox 8"/>
          <p:cNvSpPr txBox="1">
            <a:spLocks noChangeArrowheads="1"/>
          </p:cNvSpPr>
          <p:nvPr/>
        </p:nvSpPr>
        <p:spPr bwMode="auto">
          <a:xfrm>
            <a:off x="2994894" y="1460768"/>
            <a:ext cx="4214813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Concrete Mix Design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Early Age Concrete Properties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Cement Chemistry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Cement Hydration Modelling (</a:t>
            </a:r>
            <a:r>
              <a:rPr lang="en-US" altLang="nl-NL" sz="1500" dirty="0" err="1">
                <a:solidFill>
                  <a:srgbClr val="00B0F0"/>
                </a:solidFill>
              </a:rPr>
              <a:t>Hymostruc</a:t>
            </a:r>
            <a:r>
              <a:rPr lang="en-US" altLang="nl-NL" sz="1500" dirty="0">
                <a:solidFill>
                  <a:srgbClr val="00B0F0"/>
                </a:solidFill>
              </a:rPr>
              <a:t>)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Alternative binders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Alkali Activated materials; </a:t>
            </a:r>
            <a:r>
              <a:rPr lang="en-US" altLang="nl-NL" sz="1500" dirty="0" err="1">
                <a:solidFill>
                  <a:srgbClr val="00B0F0"/>
                </a:solidFill>
              </a:rPr>
              <a:t>Geopolymers</a:t>
            </a:r>
            <a:r>
              <a:rPr lang="en-US" altLang="nl-NL" sz="1500" dirty="0">
                <a:solidFill>
                  <a:srgbClr val="00B0F0"/>
                </a:solidFill>
              </a:rPr>
              <a:t> 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Ageing of materials (&amp; structures)</a:t>
            </a:r>
            <a:endParaRPr lang="nl-NL" altLang="nl-NL" sz="1500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9" y="1031673"/>
            <a:ext cx="1244736" cy="120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849" y="3420666"/>
            <a:ext cx="3169343" cy="107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23" y="2548956"/>
            <a:ext cx="1458538" cy="219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493658" y="4027923"/>
            <a:ext cx="118813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GB" altLang="nl-NL" sz="1500" dirty="0">
                <a:solidFill>
                  <a:srgbClr val="00B0F0"/>
                </a:solidFill>
              </a:rPr>
              <a:t>Guang Ye</a:t>
            </a:r>
            <a:endParaRPr lang="nl-NL" altLang="nl-NL" sz="15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440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210" y="2030969"/>
            <a:ext cx="1725113" cy="1153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1652588" y="1635919"/>
            <a:ext cx="1270397" cy="1270397"/>
            <a:chOff x="5275937" y="1494981"/>
            <a:chExt cx="1693994" cy="1693994"/>
          </a:xfrm>
        </p:grpSpPr>
        <p:sp>
          <p:nvSpPr>
            <p:cNvPr id="5" name="Oval 4"/>
            <p:cNvSpPr/>
            <p:nvPr/>
          </p:nvSpPr>
          <p:spPr>
            <a:xfrm>
              <a:off x="5275937" y="1494981"/>
              <a:ext cx="1693994" cy="1693994"/>
            </a:xfrm>
            <a:prstGeom prst="ellipse">
              <a:avLst/>
            </a:prstGeom>
            <a:solidFill>
              <a:srgbClr val="00B050"/>
            </a:solidFill>
            <a:ln w="635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/>
            <p:nvPr/>
          </p:nvSpPr>
          <p:spPr>
            <a:xfrm>
              <a:off x="5523606" y="1742650"/>
              <a:ext cx="1198656" cy="1198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383" tIns="12383" rIns="12383" bIns="12383" spcCol="1270" anchor="ctr"/>
            <a:lstStyle/>
            <a:p>
              <a:pPr algn="ctr" defTabSz="43338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975" dirty="0"/>
                <a:t>Experimental Micromechanics</a:t>
              </a:r>
              <a:endParaRPr lang="nl-NL" sz="975" dirty="0"/>
            </a:p>
          </p:txBody>
        </p:sp>
      </p:grpSp>
      <p:pic>
        <p:nvPicPr>
          <p:cNvPr id="13316" name="Picture 4" descr="D:\MICROLAB\Presentations\2012\Bouw-13June\concrete-chair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66" y="2906316"/>
            <a:ext cx="12287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itle 6"/>
          <p:cNvSpPr>
            <a:spLocks noGrp="1"/>
          </p:cNvSpPr>
          <p:nvPr>
            <p:ph type="title"/>
          </p:nvPr>
        </p:nvSpPr>
        <p:spPr>
          <a:xfrm>
            <a:off x="1831182" y="342900"/>
            <a:ext cx="5864101" cy="933450"/>
          </a:xfrm>
        </p:spPr>
        <p:txBody>
          <a:bodyPr/>
          <a:lstStyle/>
          <a:p>
            <a:r>
              <a:rPr lang="en-GB" altLang="nl-NL" sz="2100" b="1" dirty="0">
                <a:solidFill>
                  <a:srgbClr val="00B0F0"/>
                </a:solidFill>
                <a:latin typeface="Tahoma" pitchFamily="34" charset="0"/>
                <a:ea typeface="+mn-ea"/>
                <a:cs typeface="+mn-cs"/>
              </a:rPr>
              <a:t>Focus of the group</a:t>
            </a:r>
            <a:br>
              <a:rPr lang="en-GB" altLang="nl-NL" sz="2100" b="1" dirty="0">
                <a:solidFill>
                  <a:srgbClr val="00B0F0"/>
                </a:solidFill>
                <a:latin typeface="Tahoma" pitchFamily="34" charset="0"/>
                <a:ea typeface="+mn-ea"/>
                <a:cs typeface="+mn-cs"/>
              </a:rPr>
            </a:br>
            <a:r>
              <a:rPr lang="en-GB" altLang="nl-NL" sz="2100" b="1" dirty="0">
                <a:solidFill>
                  <a:srgbClr val="00B0F0"/>
                </a:solidFill>
                <a:latin typeface="Tahoma" pitchFamily="34" charset="0"/>
                <a:ea typeface="+mn-ea"/>
                <a:cs typeface="+mn-cs"/>
              </a:rPr>
              <a:t> “Experimental Micromechanics”</a:t>
            </a:r>
            <a:endParaRPr lang="nl-NL" altLang="nl-NL" sz="2100" b="1" dirty="0">
              <a:solidFill>
                <a:srgbClr val="00B0F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318" name="TextBox 8"/>
          <p:cNvSpPr txBox="1">
            <a:spLocks noChangeArrowheads="1"/>
          </p:cNvSpPr>
          <p:nvPr/>
        </p:nvSpPr>
        <p:spPr bwMode="auto">
          <a:xfrm>
            <a:off x="3132702" y="1266335"/>
            <a:ext cx="42148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Development of experimental techniques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Lattice fracture model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Self healing materials (concrete &amp; asphalt)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Modelling of durability &amp; healing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Self Sensing materials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Additive manufacturing (3D printing)</a:t>
            </a:r>
            <a:endParaRPr lang="nl-NL" altLang="nl-NL" sz="1500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04652"/>
            <a:ext cx="2282428" cy="164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597864"/>
            <a:ext cx="2608010" cy="13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163" y="2823667"/>
            <a:ext cx="1039601" cy="109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473339" y="4027923"/>
            <a:ext cx="158649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GB" altLang="nl-NL" sz="1500" dirty="0">
                <a:solidFill>
                  <a:srgbClr val="00B0F0"/>
                </a:solidFill>
              </a:rPr>
              <a:t>Erik Schlangen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500" dirty="0" err="1">
                <a:solidFill>
                  <a:srgbClr val="00B0F0"/>
                </a:solidFill>
              </a:rPr>
              <a:t>Branko</a:t>
            </a:r>
            <a:r>
              <a:rPr lang="en-US" sz="1500" dirty="0">
                <a:solidFill>
                  <a:srgbClr val="00B0F0"/>
                </a:solidFill>
              </a:rPr>
              <a:t> </a:t>
            </a:r>
            <a:r>
              <a:rPr lang="en-US" sz="1500" dirty="0" err="1">
                <a:solidFill>
                  <a:srgbClr val="00B0F0"/>
                </a:solidFill>
              </a:rPr>
              <a:t>Šavija</a:t>
            </a:r>
            <a:endParaRPr lang="nl-NL" altLang="nl-NL" sz="15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7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1652588" y="1635919"/>
            <a:ext cx="1270397" cy="1270397"/>
            <a:chOff x="5275937" y="1494981"/>
            <a:chExt cx="1693994" cy="1693994"/>
          </a:xfrm>
        </p:grpSpPr>
        <p:sp>
          <p:nvSpPr>
            <p:cNvPr id="5" name="Oval 4"/>
            <p:cNvSpPr/>
            <p:nvPr/>
          </p:nvSpPr>
          <p:spPr>
            <a:xfrm>
              <a:off x="5275937" y="1494981"/>
              <a:ext cx="1693994" cy="1693994"/>
            </a:xfrm>
            <a:prstGeom prst="ellipse">
              <a:avLst/>
            </a:prstGeom>
            <a:solidFill>
              <a:srgbClr val="00B050"/>
            </a:solidFill>
            <a:ln w="635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/>
            <p:nvPr/>
          </p:nvSpPr>
          <p:spPr>
            <a:xfrm>
              <a:off x="5523606" y="1742650"/>
              <a:ext cx="1198656" cy="1198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383" tIns="12383" rIns="12383" bIns="12383" spcCol="1270" anchor="ctr"/>
            <a:lstStyle/>
            <a:p>
              <a:pPr algn="ctr" defTabSz="43338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975" dirty="0"/>
                <a:t>Durability</a:t>
              </a:r>
              <a:endParaRPr lang="nl-NL" sz="975" dirty="0"/>
            </a:p>
          </p:txBody>
        </p:sp>
      </p:grpSp>
      <p:pic>
        <p:nvPicPr>
          <p:cNvPr id="13316" name="Picture 4" descr="D:\MICROLAB\Presentations\2012\Bouw-13June\concrete-chair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66" y="2906316"/>
            <a:ext cx="12287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itle 6"/>
          <p:cNvSpPr>
            <a:spLocks noGrp="1"/>
          </p:cNvSpPr>
          <p:nvPr>
            <p:ph type="title"/>
          </p:nvPr>
        </p:nvSpPr>
        <p:spPr>
          <a:xfrm>
            <a:off x="1831182" y="342900"/>
            <a:ext cx="5864101" cy="933450"/>
          </a:xfrm>
        </p:spPr>
        <p:txBody>
          <a:bodyPr/>
          <a:lstStyle/>
          <a:p>
            <a:r>
              <a:rPr lang="en-GB" altLang="nl-NL" sz="2100" b="1" dirty="0">
                <a:solidFill>
                  <a:srgbClr val="00B0F0"/>
                </a:solidFill>
                <a:latin typeface="Tahoma" pitchFamily="34" charset="0"/>
                <a:ea typeface="+mn-ea"/>
                <a:cs typeface="+mn-cs"/>
              </a:rPr>
              <a:t>Focus of the group</a:t>
            </a:r>
            <a:br>
              <a:rPr lang="en-GB" altLang="nl-NL" sz="2100" b="1" dirty="0">
                <a:solidFill>
                  <a:srgbClr val="00B0F0"/>
                </a:solidFill>
                <a:latin typeface="Tahoma" pitchFamily="34" charset="0"/>
                <a:ea typeface="+mn-ea"/>
                <a:cs typeface="+mn-cs"/>
              </a:rPr>
            </a:br>
            <a:r>
              <a:rPr lang="en-GB" altLang="nl-NL" sz="2100" b="1" dirty="0">
                <a:solidFill>
                  <a:srgbClr val="00B0F0"/>
                </a:solidFill>
                <a:latin typeface="Tahoma" pitchFamily="34" charset="0"/>
                <a:ea typeface="+mn-ea"/>
                <a:cs typeface="+mn-cs"/>
              </a:rPr>
              <a:t> “Durability”</a:t>
            </a:r>
            <a:endParaRPr lang="nl-NL" altLang="nl-NL" sz="2100" b="1" dirty="0">
              <a:solidFill>
                <a:srgbClr val="00B0F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318" name="TextBox 8"/>
          <p:cNvSpPr txBox="1">
            <a:spLocks noChangeArrowheads="1"/>
          </p:cNvSpPr>
          <p:nvPr/>
        </p:nvSpPr>
        <p:spPr bwMode="auto">
          <a:xfrm>
            <a:off x="3209299" y="1383618"/>
            <a:ext cx="42148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Durability of materials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Forensic Material Engineering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Corrosion of Concrete Reinforcement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Alkali Silica Reactions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Methodologies for durable maintenance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Repair strategies. </a:t>
            </a:r>
            <a:endParaRPr lang="nl-NL" altLang="nl-NL" sz="1500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39" y="3057805"/>
            <a:ext cx="2080568" cy="160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03" y="195486"/>
            <a:ext cx="2190750" cy="170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166" y="2906316"/>
            <a:ext cx="2006622" cy="197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331640" y="4027923"/>
            <a:ext cx="18776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GB" altLang="nl-NL" sz="1500" dirty="0" err="1">
                <a:solidFill>
                  <a:srgbClr val="00B0F0"/>
                </a:solidFill>
              </a:rPr>
              <a:t>Oguzhan</a:t>
            </a:r>
            <a:r>
              <a:rPr lang="en-GB" altLang="nl-NL" sz="1500" dirty="0">
                <a:solidFill>
                  <a:srgbClr val="00B0F0"/>
                </a:solidFill>
              </a:rPr>
              <a:t> </a:t>
            </a:r>
            <a:r>
              <a:rPr lang="en-GB" altLang="nl-NL" sz="1500" dirty="0" err="1">
                <a:solidFill>
                  <a:srgbClr val="00B0F0"/>
                </a:solidFill>
              </a:rPr>
              <a:t>Copuroglu</a:t>
            </a:r>
            <a:endParaRPr lang="en-GB" altLang="nl-NL" sz="1500" dirty="0">
              <a:solidFill>
                <a:srgbClr val="00B0F0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altLang="nl-NL" sz="1500" dirty="0">
                <a:solidFill>
                  <a:srgbClr val="00B0F0"/>
                </a:solidFill>
              </a:rPr>
              <a:t>Dessi Koleva</a:t>
            </a:r>
            <a:endParaRPr lang="nl-NL" altLang="nl-NL" sz="15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04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1652588" y="1635919"/>
            <a:ext cx="1270397" cy="1270397"/>
            <a:chOff x="5275937" y="1494981"/>
            <a:chExt cx="1693994" cy="1693994"/>
          </a:xfrm>
        </p:grpSpPr>
        <p:sp>
          <p:nvSpPr>
            <p:cNvPr id="5" name="Oval 4"/>
            <p:cNvSpPr/>
            <p:nvPr/>
          </p:nvSpPr>
          <p:spPr>
            <a:xfrm>
              <a:off x="5275937" y="1494981"/>
              <a:ext cx="1693994" cy="1693994"/>
            </a:xfrm>
            <a:prstGeom prst="ellipse">
              <a:avLst/>
            </a:prstGeom>
            <a:solidFill>
              <a:srgbClr val="00B050"/>
            </a:solidFill>
            <a:ln w="635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/>
            <p:nvPr/>
          </p:nvSpPr>
          <p:spPr>
            <a:xfrm>
              <a:off x="5523606" y="1742650"/>
              <a:ext cx="1198656" cy="11986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383" tIns="12383" rIns="12383" bIns="12383" spcCol="1270" anchor="ctr"/>
            <a:lstStyle/>
            <a:p>
              <a:pPr algn="ctr" defTabSz="43338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975" dirty="0"/>
                <a:t>Sustainability</a:t>
              </a:r>
              <a:endParaRPr lang="nl-NL" sz="975" dirty="0"/>
            </a:p>
          </p:txBody>
        </p:sp>
      </p:grpSp>
      <p:pic>
        <p:nvPicPr>
          <p:cNvPr id="13316" name="Picture 4" descr="D:\MICROLAB\Presentations\2012\Bouw-13June\concrete-chair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66" y="2906316"/>
            <a:ext cx="12287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itle 6"/>
          <p:cNvSpPr>
            <a:spLocks noGrp="1"/>
          </p:cNvSpPr>
          <p:nvPr>
            <p:ph type="title"/>
          </p:nvPr>
        </p:nvSpPr>
        <p:spPr>
          <a:xfrm>
            <a:off x="1831182" y="342900"/>
            <a:ext cx="5864101" cy="933450"/>
          </a:xfrm>
        </p:spPr>
        <p:txBody>
          <a:bodyPr/>
          <a:lstStyle/>
          <a:p>
            <a:r>
              <a:rPr lang="en-GB" altLang="nl-NL" sz="2100" b="1" dirty="0">
                <a:solidFill>
                  <a:srgbClr val="00B0F0"/>
                </a:solidFill>
                <a:latin typeface="Tahoma" pitchFamily="34" charset="0"/>
                <a:ea typeface="+mn-ea"/>
                <a:cs typeface="+mn-cs"/>
              </a:rPr>
              <a:t>Focus of the group</a:t>
            </a:r>
            <a:br>
              <a:rPr lang="en-GB" altLang="nl-NL" sz="2100" b="1" dirty="0">
                <a:solidFill>
                  <a:srgbClr val="00B0F0"/>
                </a:solidFill>
                <a:latin typeface="Tahoma" pitchFamily="34" charset="0"/>
                <a:ea typeface="+mn-ea"/>
                <a:cs typeface="+mn-cs"/>
              </a:rPr>
            </a:br>
            <a:r>
              <a:rPr lang="en-GB" altLang="nl-NL" sz="2100" b="1" dirty="0">
                <a:solidFill>
                  <a:srgbClr val="00B0F0"/>
                </a:solidFill>
                <a:latin typeface="Tahoma" pitchFamily="34" charset="0"/>
                <a:ea typeface="+mn-ea"/>
                <a:cs typeface="+mn-cs"/>
              </a:rPr>
              <a:t> “Sustainability”</a:t>
            </a:r>
            <a:endParaRPr lang="nl-NL" altLang="nl-NL" sz="2100" b="1" dirty="0">
              <a:solidFill>
                <a:srgbClr val="00B0F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318" name="TextBox 8"/>
          <p:cNvSpPr txBox="1">
            <a:spLocks noChangeArrowheads="1"/>
          </p:cNvSpPr>
          <p:nvPr/>
        </p:nvSpPr>
        <p:spPr bwMode="auto">
          <a:xfrm>
            <a:off x="3275856" y="1113588"/>
            <a:ext cx="4214813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Green Materials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Green Environment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Smart Cities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Life Cycle Analyses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Bio-based Material Development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Bacterial Self-Healing Concrete</a:t>
            </a: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nl-NL" sz="1500" dirty="0">
                <a:solidFill>
                  <a:srgbClr val="00B0F0"/>
                </a:solidFill>
              </a:rPr>
              <a:t>Circular Economy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nl-NL" sz="1500" dirty="0">
              <a:solidFill>
                <a:srgbClr val="00B0F0"/>
              </a:solidFill>
            </a:endParaRPr>
          </a:p>
          <a:p>
            <a:pPr algn="l">
              <a:spcBef>
                <a:spcPct val="0"/>
              </a:spcBef>
              <a:buFont typeface="Arial" pitchFamily="34" charset="0"/>
              <a:buChar char="•"/>
            </a:pPr>
            <a:endParaRPr lang="nl-NL" altLang="nl-NL" sz="1500" dirty="0">
              <a:solidFill>
                <a:srgbClr val="00B0F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50" y="3003798"/>
            <a:ext cx="2307262" cy="156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309" y="2625756"/>
            <a:ext cx="2208194" cy="165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156245"/>
            <a:ext cx="2609334" cy="173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493658" y="4027923"/>
            <a:ext cx="167418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GB" altLang="nl-NL" sz="1500" dirty="0">
                <a:solidFill>
                  <a:srgbClr val="00B0F0"/>
                </a:solidFill>
              </a:rPr>
              <a:t>Henk </a:t>
            </a:r>
            <a:r>
              <a:rPr lang="en-GB" altLang="nl-NL" sz="1500" dirty="0" err="1">
                <a:solidFill>
                  <a:srgbClr val="00B0F0"/>
                </a:solidFill>
              </a:rPr>
              <a:t>Jonkers</a:t>
            </a:r>
            <a:endParaRPr lang="en-GB" altLang="nl-NL" sz="1500" dirty="0">
              <a:solidFill>
                <a:srgbClr val="00B0F0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altLang="nl-NL" sz="1500" dirty="0">
                <a:solidFill>
                  <a:srgbClr val="00B0F0"/>
                </a:solidFill>
              </a:rPr>
              <a:t>Marc Ottele</a:t>
            </a:r>
            <a:endParaRPr lang="nl-NL" altLang="nl-NL" sz="15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22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E7EB1C-F680-B542-9034-EA26A50E0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620" y="560370"/>
            <a:ext cx="6506596" cy="1768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93CA50-7CEB-4349-875E-E4C9401BC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99" y="2392881"/>
            <a:ext cx="3307381" cy="2201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B17EB0-EF56-314F-B27A-8FCFF674E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636" y="2392881"/>
            <a:ext cx="4154192" cy="227387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E0CCB95-B32E-3943-B03A-20E70D8E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115" y="-132230"/>
            <a:ext cx="5864101" cy="933450"/>
          </a:xfrm>
        </p:spPr>
        <p:txBody>
          <a:bodyPr/>
          <a:lstStyle/>
          <a:p>
            <a:r>
              <a:rPr lang="en-GB" altLang="nl-NL" sz="2100" b="1" dirty="0">
                <a:solidFill>
                  <a:srgbClr val="00B0F0"/>
                </a:solidFill>
                <a:latin typeface="Tahoma" pitchFamily="34" charset="0"/>
                <a:ea typeface="+mn-ea"/>
                <a:cs typeface="+mn-cs"/>
              </a:rPr>
              <a:t>Societal impact</a:t>
            </a:r>
            <a:endParaRPr lang="nl-NL" altLang="nl-NL" sz="2100" b="1" dirty="0">
              <a:solidFill>
                <a:srgbClr val="00B0F0"/>
              </a:solidFill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3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2575</TotalTime>
  <Words>219</Words>
  <Application>Microsoft Macintosh PowerPoint</Application>
  <PresentationFormat>On-screen Show (16:9)</PresentationFormat>
  <Paragraphs>74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MS PGothic</vt:lpstr>
      <vt:lpstr>MS PGothic</vt:lpstr>
      <vt:lpstr>Arial</vt:lpstr>
      <vt:lpstr>Calibri</vt:lpstr>
      <vt:lpstr>Tahoma</vt:lpstr>
      <vt:lpstr>Times</vt:lpstr>
      <vt:lpstr>Office Theme</vt:lpstr>
      <vt:lpstr>Custom Design</vt:lpstr>
      <vt:lpstr>TU Delft Section Materials and Environment</vt:lpstr>
      <vt:lpstr>Societal relevance</vt:lpstr>
      <vt:lpstr>Courses</vt:lpstr>
      <vt:lpstr>Materials &amp; Environment; material cycle</vt:lpstr>
      <vt:lpstr>Focus of the group  “Concrete Modelling &amp; Material Behaviour”</vt:lpstr>
      <vt:lpstr>Focus of the group  “Experimental Micromechanics”</vt:lpstr>
      <vt:lpstr>Focus of the group  “Durability”</vt:lpstr>
      <vt:lpstr>Focus of the group  “Sustainability”</vt:lpstr>
      <vt:lpstr>Societal impact</vt:lpstr>
      <vt:lpstr>MSc thesis project examples</vt:lpstr>
      <vt:lpstr>Where?</vt:lpstr>
    </vt:vector>
  </TitlesOfParts>
  <Company>TU Delft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</dc:creator>
  <cp:lastModifiedBy>Microsoft Office User</cp:lastModifiedBy>
  <cp:revision>48</cp:revision>
  <dcterms:created xsi:type="dcterms:W3CDTF">2015-07-09T11:57:30Z</dcterms:created>
  <dcterms:modified xsi:type="dcterms:W3CDTF">2019-09-01T18:57:50Z</dcterms:modified>
</cp:coreProperties>
</file>