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67" r:id="rId3"/>
    <p:sldId id="287" r:id="rId4"/>
    <p:sldId id="285" r:id="rId5"/>
    <p:sldId id="288" r:id="rId6"/>
    <p:sldId id="289" r:id="rId7"/>
    <p:sldId id="274" r:id="rId8"/>
    <p:sldId id="290" r:id="rId9"/>
    <p:sldId id="291" r:id="rId10"/>
    <p:sldId id="272" r:id="rId11"/>
    <p:sldId id="276" r:id="rId12"/>
    <p:sldId id="278" r:id="rId13"/>
    <p:sldId id="281" r:id="rId14"/>
    <p:sldId id="284" r:id="rId15"/>
    <p:sldId id="293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92" autoAdjust="0"/>
    <p:restoredTop sz="96682" autoAdjust="0"/>
  </p:normalViewPr>
  <p:slideViewPr>
    <p:cSldViewPr snapToGrid="0" snapToObjects="1">
      <p:cViewPr varScale="1">
        <p:scale>
          <a:sx n="114" d="100"/>
          <a:sy n="114" d="100"/>
        </p:scale>
        <p:origin x="-859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9/2/2019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76481-BF16-4B48-B115-DC4C6513018C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FC425-06C8-484F-83D3-213453EB2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9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not “to be or not to be”,</a:t>
            </a:r>
            <a:r>
              <a:rPr lang="en-US" baseline="0" dirty="0" smtClean="0"/>
              <a:t> This is the question!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C425-06C8-484F-83D3-213453EB25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25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>
                <a:latin typeface="Times" charset="0"/>
              </a:rPr>
              <a:t>Along with technology innovation, we are developing a new methodology to measure resource efficiency/sustainability.</a:t>
            </a:r>
          </a:p>
          <a:p>
            <a:r>
              <a:rPr lang="en-GB" altLang="en-US" smtClean="0">
                <a:latin typeface="Times" charset="0"/>
              </a:rPr>
              <a:t>We do believe that the details of this methodology will define to a great extent both the direction in which the European Economy will change (as result of this new policy) as well as the speed and economic efficiency of this change.</a:t>
            </a:r>
          </a:p>
          <a:p>
            <a:r>
              <a:rPr lang="en-GB" altLang="en-US" dirty="0" smtClean="0">
                <a:latin typeface="Times" charset="0"/>
              </a:rPr>
              <a:t>What are non-sustainable/stressed resources (is water non-sustainable? Water in NL is different than water in Saudi Arabia)?  Why are they stressed? How do we measure them?</a:t>
            </a:r>
          </a:p>
          <a:p>
            <a:r>
              <a:rPr lang="en-GB" altLang="en-US" dirty="0" smtClean="0">
                <a:latin typeface="Times" charset="0"/>
              </a:rPr>
              <a:t>Mass based indicators can be misleading… What does it mean that each European use 13 t of resources?</a:t>
            </a:r>
          </a:p>
          <a:p>
            <a:r>
              <a:rPr lang="en-GB" altLang="en-US" dirty="0" smtClean="0">
                <a:latin typeface="Times" charset="0"/>
              </a:rPr>
              <a:t>How do we measure energy?</a:t>
            </a:r>
          </a:p>
          <a:p>
            <a:r>
              <a:rPr lang="en-GB" altLang="en-US" dirty="0" smtClean="0">
                <a:latin typeface="Times" charset="0"/>
              </a:rPr>
              <a:t>Our formula provides a dimensionless indicator that measure all resources!</a:t>
            </a:r>
            <a:endParaRPr lang="en-US" altLang="en-US" dirty="0" smtClean="0">
              <a:latin typeface="Times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50888" indent="-287338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54113" indent="-230188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16075" indent="-230188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79625" indent="-230188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6D9A54-37E3-401F-85DC-9F27251BCDF4}" type="slidenum">
              <a:rPr lang="en-US" altLang="en-US" sz="1200">
                <a:latin typeface="Times" charset="0"/>
              </a:rPr>
              <a:pPr/>
              <a:t>3</a:t>
            </a:fld>
            <a:endParaRPr lang="en-US" alt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Despite</a:t>
            </a:r>
            <a:r>
              <a:rPr lang="en-US" baseline="0" dirty="0" smtClean="0"/>
              <a:t> it may s</a:t>
            </a:r>
            <a:r>
              <a:rPr lang="en-US" dirty="0" smtClean="0"/>
              <a:t>eem simple to be done, actually it is not.</a:t>
            </a:r>
            <a:r>
              <a:rPr lang="en-US" baseline="0" dirty="0" smtClean="0"/>
              <a:t> Because wastes are usually complex mixtures. For instance this is how plastic waste looks like…</a:t>
            </a:r>
          </a:p>
          <a:p>
            <a:r>
              <a:rPr lang="en-US" baseline="0" dirty="0" smtClean="0"/>
              <a:t>However at R&amp;R we have succeeded to develop innovative technologies to make this to happen (from linear to circular). E.g. MDS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C425-06C8-484F-83D3-213453EB25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2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4943D-8630-064D-A977-AB0EA14451B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8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4943D-8630-064D-A977-AB0EA14451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8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all want to know how to reuse secondary (recycled)</a:t>
            </a:r>
            <a:r>
              <a:rPr lang="en-US" baseline="0" dirty="0" smtClean="0"/>
              <a:t> </a:t>
            </a:r>
            <a:r>
              <a:rPr lang="en-US" dirty="0" smtClean="0"/>
              <a:t>resources from buildings</a:t>
            </a:r>
            <a:r>
              <a:rPr lang="en-US" baseline="0" dirty="0" smtClean="0"/>
              <a:t> to build new buildings.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C425-06C8-484F-83D3-213453EB25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43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>
                <a:latin typeface="Times" charset="0"/>
              </a:rPr>
              <a:t>Along with technology innovation, we are developing a new methodology to measure resource efficiency/sustainability.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50888" indent="-287338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54113" indent="-230188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16075" indent="-230188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79625" indent="-230188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6D9A54-37E3-401F-85DC-9F27251BCDF4}" type="slidenum">
              <a:rPr lang="en-US" altLang="en-US" sz="1200">
                <a:latin typeface="Times" charset="0"/>
              </a:rPr>
              <a:pPr/>
              <a:t>13</a:t>
            </a:fld>
            <a:endParaRPr lang="en-US" altLang="en-US" sz="120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5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f.dimaio@tudelft.n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9031" y="1734741"/>
            <a:ext cx="7200900" cy="7489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100" dirty="0" smtClean="0">
                <a:ea typeface="+mj-ea"/>
                <a:cs typeface="+mj-cs"/>
              </a:rPr>
              <a:t>Technology for Circularity</a:t>
            </a:r>
            <a:endParaRPr lang="en-US" sz="2200" dirty="0" smtClean="0">
              <a:ea typeface="+mj-ea"/>
              <a:cs typeface="+mj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sz="quarter" idx="1"/>
          </p:nvPr>
        </p:nvSpPr>
        <p:spPr bwMode="ltGray">
          <a:xfrm>
            <a:off x="1655338" y="2283576"/>
            <a:ext cx="6931025" cy="2857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nl-NL" sz="1600" dirty="0" smtClean="0"/>
              <a:t>Resources &amp; Recycling, </a:t>
            </a:r>
          </a:p>
          <a:p>
            <a:pPr eaLnBrk="1" hangingPunct="1"/>
            <a:r>
              <a:rPr lang="en-US" altLang="nl-NL" sz="1600" dirty="0" smtClean="0"/>
              <a:t>Faculty of Civil Engineering and Geosciences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37572" y="98236"/>
            <a:ext cx="7659687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600" kern="0" dirty="0" smtClean="0"/>
              <a:t>Concrete to gravel, sand, cement</a:t>
            </a:r>
            <a:endParaRPr lang="nl-NL" altLang="nl-NL" sz="3600" kern="0" dirty="0" smtClean="0"/>
          </a:p>
        </p:txBody>
      </p:sp>
      <p:cxnSp>
        <p:nvCxnSpPr>
          <p:cNvPr id="24579" name="Straight Arrow Connector 5"/>
          <p:cNvCxnSpPr>
            <a:cxnSpLocks noChangeShapeType="1"/>
          </p:cNvCxnSpPr>
          <p:nvPr/>
        </p:nvCxnSpPr>
        <p:spPr bwMode="auto">
          <a:xfrm>
            <a:off x="2772289" y="2772966"/>
            <a:ext cx="505383" cy="0"/>
          </a:xfrm>
          <a:prstGeom prst="straightConnector1">
            <a:avLst/>
          </a:prstGeom>
          <a:noFill/>
          <a:ln w="38100">
            <a:solidFill>
              <a:srgbClr val="488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3432969" y="3921156"/>
            <a:ext cx="2808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dirty="0">
                <a:solidFill>
                  <a:srgbClr val="FF0000"/>
                </a:solidFill>
              </a:rPr>
              <a:t>Aim: 20 € of gravel, sand, cement per ton</a:t>
            </a:r>
            <a:endParaRPr lang="nl-NL" altLang="nl-NL" dirty="0">
              <a:solidFill>
                <a:srgbClr val="FF0000"/>
              </a:solidFill>
            </a:endParaRP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7032625" y="1193274"/>
            <a:ext cx="21113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2400" dirty="0"/>
              <a:t>C2CA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2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 1 employee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FP 7, Horizon (3X)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3 </a:t>
            </a:r>
            <a:r>
              <a:rPr lang="en-GB" altLang="nl-NL" sz="1600" dirty="0" err="1"/>
              <a:t>Meuro</a:t>
            </a:r>
            <a:r>
              <a:rPr lang="en-GB" altLang="nl-NL" sz="1600" dirty="0"/>
              <a:t> (CiTG)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Share value today: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1-2 </a:t>
            </a:r>
            <a:r>
              <a:rPr lang="en-GB" altLang="nl-NL" sz="1600" dirty="0" err="1"/>
              <a:t>Meuro</a:t>
            </a:r>
            <a:r>
              <a:rPr lang="en-GB" altLang="nl-NL" sz="1600" dirty="0"/>
              <a:t> (CiTG)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</p:txBody>
      </p:sp>
      <p:cxnSp>
        <p:nvCxnSpPr>
          <p:cNvPr id="24583" name="Straight Arrow Connector 10"/>
          <p:cNvCxnSpPr>
            <a:cxnSpLocks noChangeShapeType="1"/>
          </p:cNvCxnSpPr>
          <p:nvPr/>
        </p:nvCxnSpPr>
        <p:spPr bwMode="auto">
          <a:xfrm>
            <a:off x="6278071" y="2795588"/>
            <a:ext cx="539750" cy="0"/>
          </a:xfrm>
          <a:prstGeom prst="straightConnector1">
            <a:avLst/>
          </a:prstGeom>
          <a:noFill/>
          <a:ln w="38100">
            <a:solidFill>
              <a:srgbClr val="488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154546" y="3774281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2400" dirty="0"/>
              <a:t>EOL buildings</a:t>
            </a:r>
            <a:endParaRPr lang="nl-NL" altLang="nl-NL" sz="2400" dirty="0"/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91275" y="11004947"/>
            <a:ext cx="35750500" cy="1069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r="13792"/>
          <a:stretch>
            <a:fillRect/>
          </a:stretch>
        </p:blipFill>
        <p:spPr bwMode="auto">
          <a:xfrm>
            <a:off x="-1" y="1545465"/>
            <a:ext cx="2699321" cy="209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 descr="European Commissi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1" y="3915966"/>
            <a:ext cx="1260475" cy="6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 descr="C:\Users\prem\AppData\Local\Microsoft\Windows\Temporary Internet Files\Content.Word\HAS pic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82" y="1059656"/>
            <a:ext cx="2735262" cy="271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673224" y="4675733"/>
            <a:ext cx="59768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400" dirty="0" smtClean="0">
                <a:latin typeface="+mn-lt"/>
              </a:rPr>
              <a:t>We are collaborating with </a:t>
            </a:r>
            <a:r>
              <a:rPr lang="en-GB" altLang="nl-NL" sz="1400" dirty="0" err="1" smtClean="0">
                <a:latin typeface="+mn-lt"/>
              </a:rPr>
              <a:t>Strukton</a:t>
            </a:r>
            <a:r>
              <a:rPr lang="en-GB" altLang="nl-NL" sz="1400" dirty="0" smtClean="0">
                <a:latin typeface="+mn-lt"/>
              </a:rPr>
              <a:t>, Volker </a:t>
            </a:r>
            <a:r>
              <a:rPr lang="en-GB" altLang="nl-NL" sz="1400" dirty="0" err="1" smtClean="0">
                <a:latin typeface="+mn-lt"/>
              </a:rPr>
              <a:t>Wessels</a:t>
            </a:r>
            <a:r>
              <a:rPr lang="en-GB" altLang="nl-NL" sz="1400" dirty="0" smtClean="0">
                <a:latin typeface="+mn-lt"/>
              </a:rPr>
              <a:t>, BAM, </a:t>
            </a:r>
            <a:r>
              <a:rPr lang="en-GB" altLang="nl-NL" sz="1400" dirty="0" err="1" smtClean="0">
                <a:latin typeface="+mn-lt"/>
              </a:rPr>
              <a:t>Oranje</a:t>
            </a:r>
            <a:r>
              <a:rPr lang="en-GB" altLang="nl-NL" sz="1400" dirty="0" smtClean="0">
                <a:latin typeface="+mn-lt"/>
              </a:rPr>
              <a:t>, etc.</a:t>
            </a:r>
            <a:endParaRPr lang="nl-NL" altLang="nl-NL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02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59964" y="-69174"/>
            <a:ext cx="7659687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600" kern="0" dirty="0" smtClean="0"/>
              <a:t>Phosphate</a:t>
            </a:r>
            <a:endParaRPr lang="nl-NL" altLang="nl-NL" sz="3600" kern="0" dirty="0" smtClean="0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758111" y="510442"/>
            <a:ext cx="8027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nl-NL" sz="2200" dirty="0">
                <a:solidFill>
                  <a:srgbClr val="108BD9"/>
                </a:solidFill>
                <a:latin typeface="+mn-lt"/>
              </a:rPr>
              <a:t>Prototype </a:t>
            </a:r>
            <a:r>
              <a:rPr lang="en-US" altLang="nl-NL" sz="2200" dirty="0" smtClean="0">
                <a:solidFill>
                  <a:srgbClr val="108BD9"/>
                </a:solidFill>
                <a:latin typeface="+mn-lt"/>
              </a:rPr>
              <a:t>at </a:t>
            </a:r>
            <a:r>
              <a:rPr lang="en-US" altLang="nl-NL" sz="2200" dirty="0">
                <a:solidFill>
                  <a:srgbClr val="108BD9"/>
                </a:solidFill>
                <a:latin typeface="+mn-lt"/>
              </a:rPr>
              <a:t>sludge processing </a:t>
            </a:r>
            <a:r>
              <a:rPr lang="en-US" altLang="nl-NL" sz="2200" dirty="0" smtClean="0">
                <a:solidFill>
                  <a:srgbClr val="108BD9"/>
                </a:solidFill>
                <a:latin typeface="+mn-lt"/>
              </a:rPr>
              <a:t>plant</a:t>
            </a:r>
            <a:endParaRPr lang="en-US" altLang="nl-NL" sz="2200" dirty="0">
              <a:solidFill>
                <a:srgbClr val="108BD9"/>
              </a:solidFill>
              <a:latin typeface="+mn-lt"/>
            </a:endParaRPr>
          </a:p>
        </p:txBody>
      </p:sp>
      <p:pic>
        <p:nvPicPr>
          <p:cNvPr id="24580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91275" y="11004947"/>
            <a:ext cx="35750500" cy="1069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9" name="Picture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/>
          <a:stretch>
            <a:fillRect/>
          </a:stretch>
        </p:blipFill>
        <p:spPr bwMode="auto">
          <a:xfrm>
            <a:off x="1659397" y="1356122"/>
            <a:ext cx="542925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7348998" y="1988344"/>
            <a:ext cx="16557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2200"/>
              <a:t>Phosphate</a:t>
            </a:r>
            <a:endParaRPr lang="nl-NL" altLang="nl-NL" sz="2200"/>
          </a:p>
        </p:txBody>
      </p:sp>
      <p:pic>
        <p:nvPicPr>
          <p:cNvPr id="26631" name="Bild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8981" r="6104"/>
          <a:stretch>
            <a:fillRect/>
          </a:stretch>
        </p:blipFill>
        <p:spPr bwMode="auto">
          <a:xfrm>
            <a:off x="1659397" y="1168004"/>
            <a:ext cx="5581650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2" name="Straight Arrow Connector 3"/>
          <p:cNvCxnSpPr>
            <a:cxnSpLocks noChangeShapeType="1"/>
          </p:cNvCxnSpPr>
          <p:nvPr/>
        </p:nvCxnSpPr>
        <p:spPr bwMode="auto">
          <a:xfrm flipH="1" flipV="1">
            <a:off x="5332873" y="1827610"/>
            <a:ext cx="2016125" cy="17740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7000876" y="2356248"/>
            <a:ext cx="21113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TUD/</a:t>
            </a:r>
            <a:r>
              <a:rPr lang="en-GB" altLang="nl-NL" sz="1600" dirty="0" err="1"/>
              <a:t>Wetsus</a:t>
            </a: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60/40 patent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200" dirty="0" smtClean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 smtClean="0"/>
              <a:t>Commercial value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 smtClean="0"/>
              <a:t>unknown</a:t>
            </a: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59964" y="169069"/>
            <a:ext cx="7659687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600" kern="0" dirty="0" smtClean="0"/>
              <a:t>Circularity: how to measure it?</a:t>
            </a:r>
            <a:endParaRPr lang="nl-NL" altLang="nl-NL" sz="3600" kern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907454" y="1550837"/>
            <a:ext cx="703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err="1" smtClean="0"/>
              <a:t>Circularity</a:t>
            </a:r>
            <a:r>
              <a:rPr lang="nl-NL" sz="2200" dirty="0" smtClean="0"/>
              <a:t> is a tool:</a:t>
            </a:r>
          </a:p>
          <a:p>
            <a:endParaRPr lang="nl-NL" dirty="0"/>
          </a:p>
          <a:p>
            <a:r>
              <a:rPr lang="nl-NL" dirty="0" smtClean="0"/>
              <a:t>      </a:t>
            </a:r>
            <a:r>
              <a:rPr lang="nl-NL" i="1" dirty="0" smtClean="0"/>
              <a:t>net market </a:t>
            </a:r>
            <a:r>
              <a:rPr lang="nl-NL" i="1" dirty="0" err="1" smtClean="0"/>
              <a:t>value</a:t>
            </a:r>
            <a:r>
              <a:rPr lang="nl-NL" i="1" dirty="0" smtClean="0"/>
              <a:t> of </a:t>
            </a:r>
            <a:r>
              <a:rPr lang="nl-NL" i="1" dirty="0" err="1" smtClean="0"/>
              <a:t>all</a:t>
            </a:r>
            <a:r>
              <a:rPr lang="nl-NL" i="1" dirty="0" smtClean="0"/>
              <a:t> </a:t>
            </a:r>
            <a:r>
              <a:rPr lang="nl-NL" i="1" dirty="0" err="1" smtClean="0"/>
              <a:t>recycled</a:t>
            </a:r>
            <a:r>
              <a:rPr lang="nl-NL" i="1" dirty="0" smtClean="0"/>
              <a:t> </a:t>
            </a:r>
            <a:r>
              <a:rPr lang="nl-NL" i="1" dirty="0" err="1" smtClean="0"/>
              <a:t>materials</a:t>
            </a:r>
            <a:r>
              <a:rPr lang="nl-NL" i="1" dirty="0" smtClean="0"/>
              <a:t> </a:t>
            </a:r>
            <a:r>
              <a:rPr lang="nl-NL" i="1" dirty="0" err="1" smtClean="0"/>
              <a:t>from</a:t>
            </a:r>
            <a:r>
              <a:rPr lang="nl-NL" i="1" dirty="0" smtClean="0"/>
              <a:t> a product </a:t>
            </a:r>
            <a:r>
              <a:rPr lang="nl-NL" i="1" dirty="0"/>
              <a:t>(</a:t>
            </a:r>
            <a:r>
              <a:rPr lang="nl-NL" i="1" dirty="0" smtClean="0"/>
              <a:t>€)</a:t>
            </a:r>
          </a:p>
          <a:p>
            <a:r>
              <a:rPr lang="nl-NL" i="1" dirty="0"/>
              <a:t> </a:t>
            </a:r>
            <a:r>
              <a:rPr lang="nl-NL" i="1" dirty="0" smtClean="0"/>
              <a:t>     ------------------------------------------------------------------------------------</a:t>
            </a:r>
          </a:p>
          <a:p>
            <a:r>
              <a:rPr lang="nl-NL" i="1" dirty="0"/>
              <a:t> </a:t>
            </a:r>
            <a:r>
              <a:rPr lang="nl-NL" i="1" dirty="0" smtClean="0"/>
              <a:t>     market </a:t>
            </a:r>
            <a:r>
              <a:rPr lang="nl-NL" i="1" dirty="0" err="1" smtClean="0"/>
              <a:t>value</a:t>
            </a:r>
            <a:r>
              <a:rPr lang="nl-NL" i="1" dirty="0" smtClean="0"/>
              <a:t> of the input </a:t>
            </a:r>
            <a:r>
              <a:rPr lang="nl-NL" i="1" dirty="0" err="1" smtClean="0"/>
              <a:t>materials</a:t>
            </a:r>
            <a:r>
              <a:rPr lang="nl-NL" i="1" dirty="0" smtClean="0"/>
              <a:t> </a:t>
            </a:r>
            <a:r>
              <a:rPr lang="nl-NL" i="1" dirty="0" err="1" smtClean="0"/>
              <a:t>for</a:t>
            </a:r>
            <a:r>
              <a:rPr lang="nl-NL" i="1" dirty="0" smtClean="0"/>
              <a:t> </a:t>
            </a:r>
            <a:r>
              <a:rPr lang="nl-NL" i="1" dirty="0" err="1" smtClean="0"/>
              <a:t>producing</a:t>
            </a:r>
            <a:r>
              <a:rPr lang="nl-NL" i="1" dirty="0" smtClean="0"/>
              <a:t> the product </a:t>
            </a:r>
            <a:r>
              <a:rPr lang="nl-NL" i="1" dirty="0"/>
              <a:t>(</a:t>
            </a:r>
            <a:r>
              <a:rPr lang="nl-NL" i="1" dirty="0" smtClean="0"/>
              <a:t>€)</a:t>
            </a:r>
            <a:endParaRPr lang="nl-NL" i="1" dirty="0"/>
          </a:p>
          <a:p>
            <a:endParaRPr lang="nl-NL" dirty="0"/>
          </a:p>
        </p:txBody>
      </p:sp>
      <p:sp>
        <p:nvSpPr>
          <p:cNvPr id="6" name="Rectangle 5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63140" y="30337"/>
            <a:ext cx="5620527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600" kern="0" dirty="0" smtClean="0"/>
              <a:t>Resources &amp; Recycling</a:t>
            </a:r>
            <a:endParaRPr lang="nl-NL" altLang="nl-NL" sz="3600" kern="0" dirty="0" smtClean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02476" y="964871"/>
            <a:ext cx="758566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1600" dirty="0" smtClean="0">
                <a:latin typeface="+mn-lt"/>
                <a:ea typeface="+mj-ea"/>
                <a:cs typeface="+mj-cs"/>
              </a:rPr>
              <a:t>Resource efficiency and circularity is an interdisciplinary subject which includes </a:t>
            </a:r>
            <a:r>
              <a:rPr lang="en-US" altLang="en-US" sz="1600" dirty="0">
                <a:latin typeface="+mn-lt"/>
                <a:ea typeface="+mj-ea"/>
                <a:cs typeface="+mj-cs"/>
              </a:rPr>
              <a:t>several disciplines (e.g. Process Engineering, Economics, Material Science, Structure Engineering, Social Sciences, Data Analysis, Industrial ecology, </a:t>
            </a:r>
            <a:r>
              <a:rPr lang="en-US" altLang="en-US" sz="1600" dirty="0" smtClean="0">
                <a:latin typeface="+mn-lt"/>
                <a:ea typeface="+mj-ea"/>
                <a:cs typeface="+mj-cs"/>
              </a:rPr>
              <a:t>Policy</a:t>
            </a:r>
            <a:r>
              <a:rPr lang="en-US" altLang="en-US" sz="1600" dirty="0">
                <a:latin typeface="+mn-lt"/>
                <a:ea typeface="+mj-ea"/>
                <a:cs typeface="+mj-cs"/>
              </a:rPr>
              <a:t>, etc.)</a:t>
            </a:r>
            <a:endParaRPr lang="en-US" altLang="en-US" sz="1600" dirty="0" smtClean="0">
              <a:latin typeface="+mn-lt"/>
              <a:ea typeface="+mj-ea"/>
              <a:cs typeface="+mj-cs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1600" dirty="0" smtClean="0">
                <a:latin typeface="+mn-lt"/>
                <a:ea typeface="+mj-ea"/>
                <a:cs typeface="+mj-cs"/>
              </a:rPr>
              <a:t>If you make your thesis at R&amp;R, you will be dealing </a:t>
            </a:r>
            <a:r>
              <a:rPr lang="en-US" altLang="en-US" sz="1600" dirty="0">
                <a:latin typeface="+mn-lt"/>
                <a:ea typeface="+mj-ea"/>
                <a:cs typeface="+mj-cs"/>
              </a:rPr>
              <a:t>with laboratory activities, </a:t>
            </a:r>
            <a:r>
              <a:rPr lang="en-US" altLang="en-US" sz="1600" dirty="0" smtClean="0">
                <a:latin typeface="+mn-lt"/>
                <a:ea typeface="+mj-ea"/>
                <a:cs typeface="+mj-cs"/>
              </a:rPr>
              <a:t>experiments (also in real industrial facilities) as well as with other analytical and desk work. 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00080" y="2844121"/>
            <a:ext cx="737996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altLang="en-US" sz="1600" dirty="0">
                <a:latin typeface="+mn-lt"/>
                <a:ea typeface="+mj-ea"/>
                <a:cs typeface="+mj-cs"/>
              </a:rPr>
              <a:t>Yuri found out that it is possible to recognize which brand/application a packaging plastic originates </a:t>
            </a:r>
            <a:r>
              <a:rPr lang="en-GB" altLang="en-US" sz="1600" dirty="0" smtClean="0">
                <a:latin typeface="+mn-lt"/>
                <a:ea typeface="+mj-ea"/>
                <a:cs typeface="+mj-cs"/>
              </a:rPr>
              <a:t>from.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altLang="en-US" sz="1600" dirty="0" smtClean="0">
                <a:latin typeface="+mn-lt"/>
                <a:ea typeface="+mj-ea"/>
                <a:cs typeface="+mj-cs"/>
              </a:rPr>
              <a:t>Stef </a:t>
            </a:r>
            <a:r>
              <a:rPr lang="en-GB" altLang="en-US" sz="1600" dirty="0">
                <a:latin typeface="+mn-lt"/>
                <a:ea typeface="+mj-ea"/>
                <a:cs typeface="+mj-cs"/>
              </a:rPr>
              <a:t>found out what conditions are necessary for phosphate to  be recovered from digested sewage sludge. </a:t>
            </a:r>
            <a:endParaRPr lang="en-GB" altLang="en-US" sz="1600" dirty="0" smtClean="0">
              <a:latin typeface="+mn-lt"/>
              <a:ea typeface="+mj-ea"/>
              <a:cs typeface="+mj-cs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altLang="en-US" sz="1600" dirty="0" smtClean="0">
                <a:latin typeface="+mn-lt"/>
                <a:ea typeface="+mj-ea"/>
                <a:cs typeface="+mj-cs"/>
              </a:rPr>
              <a:t>Kozmo is developing a </a:t>
            </a:r>
            <a:r>
              <a:rPr lang="en-GB" altLang="en-US" sz="1600" dirty="0" err="1" smtClean="0">
                <a:latin typeface="+mn-lt"/>
                <a:ea typeface="+mj-ea"/>
                <a:cs typeface="+mj-cs"/>
              </a:rPr>
              <a:t>blockchain</a:t>
            </a:r>
            <a:r>
              <a:rPr lang="en-GB" altLang="en-US" sz="1600" dirty="0" smtClean="0">
                <a:latin typeface="+mn-lt"/>
                <a:ea typeface="+mj-ea"/>
                <a:cs typeface="+mj-cs"/>
              </a:rPr>
              <a:t>-like tool to monitor recycled material along the value chain.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altLang="en-US" sz="1600" dirty="0" smtClean="0">
                <a:latin typeface="+mn-lt"/>
                <a:ea typeface="+mj-ea"/>
                <a:cs typeface="+mj-cs"/>
              </a:rPr>
              <a:t>We do have a recycling plant </a:t>
            </a:r>
            <a:r>
              <a:rPr lang="en-GB" altLang="en-US" sz="1600" dirty="0">
                <a:latin typeface="+mn-lt"/>
                <a:ea typeface="+mj-ea"/>
                <a:cs typeface="+mj-cs"/>
              </a:rPr>
              <a:t>in Hoorn.</a:t>
            </a:r>
            <a:endParaRPr lang="en-US" altLang="en-US" sz="1600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60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29699" y="720265"/>
            <a:ext cx="7062952" cy="1875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 innovations to </a:t>
            </a:r>
            <a:r>
              <a:rPr lang="en-GB" altLang="zh-CN" sz="3200" dirty="0" smtClean="0">
                <a:solidFill>
                  <a:srgbClr val="00B050"/>
                </a:solidFill>
                <a:ea typeface="+mj-ea"/>
                <a:cs typeface="Arial"/>
              </a:rPr>
              <a:t>ensure sustainability </a:t>
            </a:r>
            <a:r>
              <a:rPr lang="en-US" sz="3200" dirty="0" smtClean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are </a:t>
            </a:r>
            <a:r>
              <a:rPr lang="en-US" altLang="zh-CN" sz="3200" dirty="0" smtClean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c</a:t>
            </a:r>
            <a:r>
              <a:rPr lang="en-US" sz="3200" dirty="0" smtClean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oming!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69919" y="2779329"/>
            <a:ext cx="7061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Thank you!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97247" y="4109247"/>
            <a:ext cx="3815255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Francesco Di Maio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  <a:hlinkClick r:id="rId2"/>
              </a:rPr>
              <a:t>f.dimaio@tudelft.nl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33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9675" y="1688697"/>
            <a:ext cx="6705850" cy="864394"/>
          </a:xfrm>
        </p:spPr>
        <p:txBody>
          <a:bodyPr>
            <a:normAutofit fontScale="85000" lnSpcReduction="10000"/>
          </a:bodyPr>
          <a:lstStyle/>
          <a:p>
            <a:pPr marL="0" indent="0" algn="ctr" eaLnBrk="1" hangingPunct="1">
              <a:buFontTx/>
              <a:buNone/>
            </a:pPr>
            <a:r>
              <a:rPr lang="en-US" altLang="en-US" sz="2600" dirty="0" smtClean="0"/>
              <a:t>How can we ensure a sustainable survival for human beings on Earth in the near and far future?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93774" y="169069"/>
            <a:ext cx="7659687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600" kern="0" dirty="0" smtClean="0"/>
              <a:t>Resources &amp; Recycling</a:t>
            </a:r>
            <a:endParaRPr lang="nl-NL" altLang="nl-NL" sz="3600" kern="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08" y="2460340"/>
            <a:ext cx="3731501" cy="248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284695" y="117605"/>
            <a:ext cx="63547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2800" dirty="0" smtClean="0">
                <a:latin typeface="+mn-lt"/>
                <a:ea typeface="+mj-ea"/>
                <a:cs typeface="+mj-cs"/>
              </a:rPr>
              <a:t>Resource Efficiency &amp; Sustainability</a:t>
            </a:r>
            <a:endParaRPr lang="en-US" altLang="en-US" sz="2800" dirty="0">
              <a:latin typeface="+mn-lt"/>
              <a:ea typeface="+mj-ea"/>
              <a:cs typeface="+mj-cs"/>
            </a:endParaRP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31" y="1071169"/>
            <a:ext cx="22161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71" y="1082311"/>
            <a:ext cx="24638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2" y="2584573"/>
            <a:ext cx="2312988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75" y="2584573"/>
            <a:ext cx="2019300" cy="12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01" y="2515695"/>
            <a:ext cx="2536825" cy="1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48" y="1082311"/>
            <a:ext cx="2576512" cy="121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72943" y="3984361"/>
            <a:ext cx="718241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1600" dirty="0" smtClean="0">
                <a:latin typeface="+mn-lt"/>
                <a:ea typeface="+mj-ea"/>
                <a:cs typeface="+mj-cs"/>
              </a:rPr>
              <a:t>Considering the depletion of raw materials, energy, water, food, a big societal challenge is how to improve the efficiency of consumption (e.g. the recycling rate) while reducing waste </a:t>
            </a:r>
            <a:endParaRPr lang="en-US" altLang="en-US" sz="1600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85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93774" y="169069"/>
            <a:ext cx="7659687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600" kern="0" dirty="0" smtClean="0"/>
              <a:t>Resources &amp; Recycling</a:t>
            </a:r>
            <a:endParaRPr lang="nl-NL" altLang="nl-NL" sz="3600" kern="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5" y="1142047"/>
            <a:ext cx="4232910" cy="28594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4149" y="4187208"/>
            <a:ext cx="53403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GB" sz="1000" kern="1200" dirty="0" smtClean="0">
                <a:solidFill>
                  <a:srgbClr val="000000"/>
                </a:solidFill>
                <a:effectLst/>
                <a:ea typeface="Yu Mincho"/>
              </a:rPr>
              <a:t>Graphic </a:t>
            </a:r>
            <a:r>
              <a:rPr lang="en-GB" sz="1000" kern="1200" dirty="0">
                <a:solidFill>
                  <a:srgbClr val="000000"/>
                </a:solidFill>
                <a:effectLst/>
                <a:ea typeface="Yu Mincho"/>
              </a:rPr>
              <a:t>representations of Linear Economy vs Circular Economy (Christian Voigt)</a:t>
            </a:r>
            <a:endParaRPr lang="en-GB" sz="1200" dirty="0">
              <a:effectLst/>
              <a:ea typeface="Yu Mincho"/>
            </a:endParaRPr>
          </a:p>
        </p:txBody>
      </p:sp>
    </p:spTree>
    <p:extLst>
      <p:ext uri="{BB962C8B-B14F-4D97-AF65-F5344CB8AC3E}">
        <p14:creationId xmlns:p14="http://schemas.microsoft.com/office/powerpoint/2010/main" val="5339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8482" r="15376"/>
          <a:stretch>
            <a:fillRect/>
          </a:stretch>
        </p:blipFill>
        <p:spPr bwMode="auto">
          <a:xfrm>
            <a:off x="0" y="0"/>
            <a:ext cx="9144000" cy="45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0" descr="D:\bhu1\Work\FP7\Photos&amp;moive\waste\P11609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6" b="-13916"/>
          <a:stretch>
            <a:fillRect/>
          </a:stretch>
        </p:blipFill>
        <p:spPr bwMode="auto">
          <a:xfrm>
            <a:off x="4941888" y="2571751"/>
            <a:ext cx="4202112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71439" y="250031"/>
            <a:ext cx="889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lnSpc>
                <a:spcPts val="2500"/>
              </a:lnSpc>
              <a:buClr>
                <a:schemeClr val="bg2"/>
              </a:buClr>
              <a:buFont typeface="Times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3200">
                <a:solidFill>
                  <a:schemeClr val="bg1"/>
                </a:solidFill>
              </a:rPr>
              <a:t>Mixed plastics waste:  this is what it looks like …</a:t>
            </a:r>
            <a:endParaRPr lang="nl-NL" altLang="nl-NL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6386" y="169069"/>
            <a:ext cx="7659687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600" kern="0" dirty="0" smtClean="0"/>
              <a:t>Sorting into many at low cost</a:t>
            </a:r>
            <a:endParaRPr lang="nl-NL" altLang="nl-NL" sz="3600" kern="0" dirty="0" smtClean="0"/>
          </a:p>
        </p:txBody>
      </p:sp>
      <p:cxnSp>
        <p:nvCxnSpPr>
          <p:cNvPr id="22531" name="Straight Arrow Connector 5"/>
          <p:cNvCxnSpPr>
            <a:cxnSpLocks noChangeShapeType="1"/>
          </p:cNvCxnSpPr>
          <p:nvPr/>
        </p:nvCxnSpPr>
        <p:spPr bwMode="auto">
          <a:xfrm>
            <a:off x="2980045" y="2756297"/>
            <a:ext cx="541337" cy="0"/>
          </a:xfrm>
          <a:prstGeom prst="straightConnector1">
            <a:avLst/>
          </a:prstGeom>
          <a:noFill/>
          <a:ln w="38100">
            <a:solidFill>
              <a:srgbClr val="488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3797300" y="3813572"/>
            <a:ext cx="2808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>
                <a:solidFill>
                  <a:srgbClr val="FF0000"/>
                </a:solidFill>
              </a:rPr>
              <a:t>Aim: 500 € of PP, PE, PET per ton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6953250" y="1378921"/>
            <a:ext cx="21907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2400" dirty="0"/>
              <a:t>UMC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2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~ 12 employees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FP 7 (EU): 1 </a:t>
            </a:r>
            <a:r>
              <a:rPr lang="en-GB" altLang="nl-NL" sz="1600" dirty="0" err="1"/>
              <a:t>Meuro</a:t>
            </a: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Perspective (NWO)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1.1 </a:t>
            </a:r>
            <a:r>
              <a:rPr lang="en-GB" altLang="nl-NL" sz="1600" dirty="0" err="1"/>
              <a:t>Meuro</a:t>
            </a:r>
            <a:r>
              <a:rPr lang="en-GB" altLang="nl-NL" sz="1600" dirty="0"/>
              <a:t> (CiTG)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Share value today: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 smtClean="0"/>
              <a:t>1.2 </a:t>
            </a:r>
            <a:r>
              <a:rPr lang="en-GB" altLang="nl-NL" sz="1600" dirty="0" err="1"/>
              <a:t>Meuro</a:t>
            </a:r>
            <a:r>
              <a:rPr lang="en-GB" altLang="nl-NL" sz="1600" dirty="0"/>
              <a:t> (CiTG)</a:t>
            </a:r>
          </a:p>
        </p:txBody>
      </p:sp>
      <p:cxnSp>
        <p:nvCxnSpPr>
          <p:cNvPr id="22535" name="Straight Arrow Connector 10"/>
          <p:cNvCxnSpPr>
            <a:cxnSpLocks noChangeShapeType="1"/>
          </p:cNvCxnSpPr>
          <p:nvPr/>
        </p:nvCxnSpPr>
        <p:spPr bwMode="auto">
          <a:xfrm>
            <a:off x="6497266" y="2751535"/>
            <a:ext cx="539750" cy="0"/>
          </a:xfrm>
          <a:prstGeom prst="straightConnector1">
            <a:avLst/>
          </a:prstGeom>
          <a:noFill/>
          <a:ln w="38100">
            <a:solidFill>
              <a:srgbClr val="488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58738" y="3502819"/>
            <a:ext cx="255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2400"/>
              <a:t>Packaging plastics</a:t>
            </a:r>
            <a:endParaRPr lang="nl-NL" altLang="nl-NL" sz="2400"/>
          </a:p>
        </p:txBody>
      </p:sp>
      <p:pic>
        <p:nvPicPr>
          <p:cNvPr id="20492" name="Picture 5"/>
          <p:cNvPicPr>
            <a:picLocks noChangeAspect="1" noChangeArrowheads="1"/>
          </p:cNvPicPr>
          <p:nvPr/>
        </p:nvPicPr>
        <p:blipFill>
          <a:blip r:embed="rId2"/>
          <a:srcRect l="7587" t="8482" r="15376"/>
          <a:stretch>
            <a:fillRect/>
          </a:stretch>
        </p:blipFill>
        <p:spPr bwMode="auto">
          <a:xfrm>
            <a:off x="0" y="2024063"/>
            <a:ext cx="2914650" cy="146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5526" y="2032992"/>
            <a:ext cx="2882900" cy="144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4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6" y="2014041"/>
            <a:ext cx="736600" cy="9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6669"/>
            <a:ext cx="11874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763443" y="1771013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660839" y="1860448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560973" y="1936803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5004363" y="1569302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5159428" y="1429521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95" y="1395886"/>
            <a:ext cx="1581952" cy="896517"/>
          </a:xfrm>
          <a:prstGeom prst="rect">
            <a:avLst/>
          </a:prstGeom>
        </p:spPr>
      </p:pic>
      <p:sp>
        <p:nvSpPr>
          <p:cNvPr id="36" name="Cube 35"/>
          <p:cNvSpPr/>
          <p:nvPr/>
        </p:nvSpPr>
        <p:spPr>
          <a:xfrm>
            <a:off x="2500137" y="2568332"/>
            <a:ext cx="6208800" cy="820662"/>
          </a:xfrm>
          <a:prstGeom prst="cube">
            <a:avLst>
              <a:gd name="adj" fmla="val 87183"/>
            </a:avLst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tx1">
                <a:lumMod val="65000"/>
                <a:lumOff val="35000"/>
              </a:schemeClr>
            </a:bgClr>
          </a:patt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·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 rot="19885057">
            <a:off x="2943667" y="1567832"/>
            <a:ext cx="279987" cy="12939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2" name="Flowchart: Manual Operation 151"/>
          <p:cNvSpPr/>
          <p:nvPr/>
        </p:nvSpPr>
        <p:spPr>
          <a:xfrm rot="9085057">
            <a:off x="3005871" y="1670622"/>
            <a:ext cx="249737" cy="67500"/>
          </a:xfrm>
          <a:prstGeom prst="flowChartManualOperat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30" name="组合 229"/>
          <p:cNvGrpSpPr/>
          <p:nvPr/>
        </p:nvGrpSpPr>
        <p:grpSpPr>
          <a:xfrm>
            <a:off x="5672078" y="3666229"/>
            <a:ext cx="2698386" cy="265597"/>
            <a:chOff x="5569314" y="3544403"/>
            <a:chExt cx="3060336" cy="432016"/>
          </a:xfrm>
        </p:grpSpPr>
        <p:sp>
          <p:nvSpPr>
            <p:cNvPr id="153" name="Cube 152"/>
            <p:cNvSpPr/>
            <p:nvPr/>
          </p:nvSpPr>
          <p:spPr>
            <a:xfrm>
              <a:off x="5569314" y="3544403"/>
              <a:ext cx="1574436" cy="428693"/>
            </a:xfrm>
            <a:prstGeom prst="cube">
              <a:avLst>
                <a:gd name="adj" fmla="val 60644"/>
              </a:avLst>
            </a:prstGeom>
            <a:solidFill>
              <a:schemeClr val="bg1">
                <a:lumMod val="65000"/>
              </a:schemeClr>
            </a:solidFill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4" name="Cube 153"/>
            <p:cNvSpPr/>
            <p:nvPr/>
          </p:nvSpPr>
          <p:spPr>
            <a:xfrm>
              <a:off x="6886575" y="3547726"/>
              <a:ext cx="1743075" cy="428693"/>
            </a:xfrm>
            <a:prstGeom prst="cube">
              <a:avLst>
                <a:gd name="adj" fmla="val 60644"/>
              </a:avLst>
            </a:prstGeom>
            <a:solidFill>
              <a:srgbClr val="FF0000"/>
            </a:solidFill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9" name="组合 228"/>
          <p:cNvGrpSpPr/>
          <p:nvPr/>
        </p:nvGrpSpPr>
        <p:grpSpPr>
          <a:xfrm>
            <a:off x="7186066" y="1884301"/>
            <a:ext cx="1522871" cy="338759"/>
            <a:chOff x="7303039" y="1356113"/>
            <a:chExt cx="1522871" cy="338759"/>
          </a:xfrm>
        </p:grpSpPr>
        <p:sp>
          <p:nvSpPr>
            <p:cNvPr id="155" name="Cube 154"/>
            <p:cNvSpPr/>
            <p:nvPr/>
          </p:nvSpPr>
          <p:spPr>
            <a:xfrm>
              <a:off x="7303039" y="1356113"/>
              <a:ext cx="873526" cy="334502"/>
            </a:xfrm>
            <a:prstGeom prst="cube">
              <a:avLst>
                <a:gd name="adj" fmla="val 60644"/>
              </a:avLst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6" name="Cube 155"/>
            <p:cNvSpPr/>
            <p:nvPr/>
          </p:nvSpPr>
          <p:spPr>
            <a:xfrm>
              <a:off x="7952384" y="1360370"/>
              <a:ext cx="873526" cy="334502"/>
            </a:xfrm>
            <a:prstGeom prst="cube">
              <a:avLst>
                <a:gd name="adj" fmla="val 6064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8" name="Can 157"/>
          <p:cNvSpPr/>
          <p:nvPr/>
        </p:nvSpPr>
        <p:spPr>
          <a:xfrm rot="3000144" flipH="1">
            <a:off x="4813717" y="1035940"/>
            <a:ext cx="41176" cy="1444381"/>
          </a:xfrm>
          <a:prstGeom prst="ca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4892757" y="3801203"/>
            <a:ext cx="387035" cy="0"/>
          </a:xfrm>
          <a:prstGeom prst="straightConnector1">
            <a:avLst/>
          </a:prstGeom>
          <a:ln w="41275" cap="sq" cmpd="sng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146886" y="1753059"/>
            <a:ext cx="835267" cy="815661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76"/>
          <p:cNvGrpSpPr/>
          <p:nvPr/>
        </p:nvGrpSpPr>
        <p:grpSpPr>
          <a:xfrm>
            <a:off x="5923511" y="1568328"/>
            <a:ext cx="1097760" cy="541697"/>
            <a:chOff x="5429608" y="1839982"/>
            <a:chExt cx="1819926" cy="863936"/>
          </a:xfrm>
        </p:grpSpPr>
        <p:cxnSp>
          <p:nvCxnSpPr>
            <p:cNvPr id="78" name="Straight Connector 125"/>
            <p:cNvCxnSpPr/>
            <p:nvPr/>
          </p:nvCxnSpPr>
          <p:spPr>
            <a:xfrm>
              <a:off x="6199506" y="2416632"/>
              <a:ext cx="161250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31"/>
            <p:cNvCxnSpPr/>
            <p:nvPr/>
          </p:nvCxnSpPr>
          <p:spPr>
            <a:xfrm>
              <a:off x="6298496" y="2331281"/>
              <a:ext cx="152850" cy="8929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32"/>
            <p:cNvCxnSpPr/>
            <p:nvPr/>
          </p:nvCxnSpPr>
          <p:spPr>
            <a:xfrm>
              <a:off x="6109206" y="2473397"/>
              <a:ext cx="16074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33"/>
            <p:cNvCxnSpPr/>
            <p:nvPr/>
          </p:nvCxnSpPr>
          <p:spPr>
            <a:xfrm>
              <a:off x="6418788" y="231638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39"/>
            <p:cNvCxnSpPr/>
            <p:nvPr/>
          </p:nvCxnSpPr>
          <p:spPr>
            <a:xfrm>
              <a:off x="6046216" y="1971121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40"/>
            <p:cNvCxnSpPr/>
            <p:nvPr/>
          </p:nvCxnSpPr>
          <p:spPr>
            <a:xfrm>
              <a:off x="5955080" y="2082704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41"/>
            <p:cNvCxnSpPr/>
            <p:nvPr/>
          </p:nvCxnSpPr>
          <p:spPr>
            <a:xfrm>
              <a:off x="5935990" y="2166088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42"/>
            <p:cNvCxnSpPr/>
            <p:nvPr/>
          </p:nvCxnSpPr>
          <p:spPr>
            <a:xfrm>
              <a:off x="6280131" y="200845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43"/>
            <p:cNvCxnSpPr/>
            <p:nvPr/>
          </p:nvCxnSpPr>
          <p:spPr>
            <a:xfrm>
              <a:off x="6106407" y="2107037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44"/>
            <p:cNvCxnSpPr/>
            <p:nvPr/>
          </p:nvCxnSpPr>
          <p:spPr>
            <a:xfrm>
              <a:off x="5900010" y="2276130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45"/>
            <p:cNvCxnSpPr/>
            <p:nvPr/>
          </p:nvCxnSpPr>
          <p:spPr>
            <a:xfrm>
              <a:off x="6512183" y="221939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46"/>
            <p:cNvCxnSpPr/>
            <p:nvPr/>
          </p:nvCxnSpPr>
          <p:spPr>
            <a:xfrm>
              <a:off x="6597373" y="212973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65"/>
            <p:cNvCxnSpPr/>
            <p:nvPr/>
          </p:nvCxnSpPr>
          <p:spPr>
            <a:xfrm>
              <a:off x="6694068" y="204638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73"/>
            <p:cNvCxnSpPr/>
            <p:nvPr/>
          </p:nvCxnSpPr>
          <p:spPr>
            <a:xfrm>
              <a:off x="5904600" y="2472754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74"/>
            <p:cNvCxnSpPr/>
            <p:nvPr/>
          </p:nvCxnSpPr>
          <p:spPr>
            <a:xfrm>
              <a:off x="6397803" y="1952935"/>
              <a:ext cx="104208" cy="776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181"/>
            <p:cNvCxnSpPr/>
            <p:nvPr/>
          </p:nvCxnSpPr>
          <p:spPr>
            <a:xfrm>
              <a:off x="5429608" y="2266493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82"/>
            <p:cNvCxnSpPr/>
            <p:nvPr/>
          </p:nvCxnSpPr>
          <p:spPr>
            <a:xfrm>
              <a:off x="5581784" y="2095333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183"/>
            <p:cNvCxnSpPr/>
            <p:nvPr/>
          </p:nvCxnSpPr>
          <p:spPr>
            <a:xfrm>
              <a:off x="5724663" y="2390760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138"/>
            <p:cNvCxnSpPr/>
            <p:nvPr/>
          </p:nvCxnSpPr>
          <p:spPr>
            <a:xfrm>
              <a:off x="5673249" y="1971120"/>
              <a:ext cx="161250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47"/>
            <p:cNvCxnSpPr/>
            <p:nvPr/>
          </p:nvCxnSpPr>
          <p:spPr>
            <a:xfrm>
              <a:off x="5634945" y="2001741"/>
              <a:ext cx="152850" cy="8929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48"/>
            <p:cNvCxnSpPr/>
            <p:nvPr/>
          </p:nvCxnSpPr>
          <p:spPr>
            <a:xfrm>
              <a:off x="5971896" y="1839982"/>
              <a:ext cx="16074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84"/>
            <p:cNvCxnSpPr/>
            <p:nvPr/>
          </p:nvCxnSpPr>
          <p:spPr>
            <a:xfrm>
              <a:off x="7052109" y="2150493"/>
              <a:ext cx="197425" cy="3465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185"/>
            <p:cNvCxnSpPr/>
            <p:nvPr/>
          </p:nvCxnSpPr>
          <p:spPr>
            <a:xfrm>
              <a:off x="6823273" y="2358899"/>
              <a:ext cx="160969" cy="2527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86"/>
            <p:cNvCxnSpPr/>
            <p:nvPr/>
          </p:nvCxnSpPr>
          <p:spPr>
            <a:xfrm>
              <a:off x="6721668" y="2436588"/>
              <a:ext cx="171620" cy="1177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87"/>
            <p:cNvCxnSpPr/>
            <p:nvPr/>
          </p:nvCxnSpPr>
          <p:spPr>
            <a:xfrm>
              <a:off x="6121155" y="256101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89"/>
            <p:cNvCxnSpPr/>
            <p:nvPr/>
          </p:nvCxnSpPr>
          <p:spPr>
            <a:xfrm>
              <a:off x="6962464" y="2268491"/>
              <a:ext cx="130359" cy="3189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90"/>
            <p:cNvCxnSpPr/>
            <p:nvPr/>
          </p:nvCxnSpPr>
          <p:spPr>
            <a:xfrm>
              <a:off x="6469662" y="2602357"/>
              <a:ext cx="186547" cy="2645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91"/>
            <p:cNvCxnSpPr/>
            <p:nvPr/>
          </p:nvCxnSpPr>
          <p:spPr>
            <a:xfrm>
              <a:off x="6581379" y="2535285"/>
              <a:ext cx="171428" cy="12635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94"/>
            <p:cNvCxnSpPr/>
            <p:nvPr/>
          </p:nvCxnSpPr>
          <p:spPr>
            <a:xfrm>
              <a:off x="6419740" y="2657039"/>
              <a:ext cx="178793" cy="4687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95"/>
            <p:cNvCxnSpPr/>
            <p:nvPr/>
          </p:nvCxnSpPr>
          <p:spPr>
            <a:xfrm>
              <a:off x="5934493" y="1969578"/>
              <a:ext cx="104208" cy="776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96"/>
            <p:cNvCxnSpPr/>
            <p:nvPr/>
          </p:nvCxnSpPr>
          <p:spPr>
            <a:xfrm>
              <a:off x="6542826" y="232884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97"/>
            <p:cNvCxnSpPr/>
            <p:nvPr/>
          </p:nvCxnSpPr>
          <p:spPr>
            <a:xfrm>
              <a:off x="6770008" y="2250545"/>
              <a:ext cx="117672" cy="31895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98"/>
            <p:cNvCxnSpPr/>
            <p:nvPr/>
          </p:nvCxnSpPr>
          <p:spPr>
            <a:xfrm>
              <a:off x="5940696" y="238719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Freeform 342"/>
          <p:cNvSpPr/>
          <p:nvPr/>
        </p:nvSpPr>
        <p:spPr>
          <a:xfrm>
            <a:off x="2500136" y="2262668"/>
            <a:ext cx="160702" cy="172568"/>
          </a:xfrm>
          <a:custGeom>
            <a:avLst/>
            <a:gdLst>
              <a:gd name="connsiteX0" fmla="*/ 0 w 198120"/>
              <a:gd name="connsiteY0" fmla="*/ 20735 h 234095"/>
              <a:gd name="connsiteX1" fmla="*/ 0 w 198120"/>
              <a:gd name="connsiteY1" fmla="*/ 20735 h 234095"/>
              <a:gd name="connsiteX2" fmla="*/ 101600 w 198120"/>
              <a:gd name="connsiteY2" fmla="*/ 15655 h 234095"/>
              <a:gd name="connsiteX3" fmla="*/ 121920 w 198120"/>
              <a:gd name="connsiteY3" fmla="*/ 10575 h 234095"/>
              <a:gd name="connsiteX4" fmla="*/ 157480 w 198120"/>
              <a:gd name="connsiteY4" fmla="*/ 5495 h 234095"/>
              <a:gd name="connsiteX5" fmla="*/ 187960 w 198120"/>
              <a:gd name="connsiteY5" fmla="*/ 5495 h 234095"/>
              <a:gd name="connsiteX6" fmla="*/ 198120 w 198120"/>
              <a:gd name="connsiteY6" fmla="*/ 35975 h 234095"/>
              <a:gd name="connsiteX7" fmla="*/ 193040 w 198120"/>
              <a:gd name="connsiteY7" fmla="*/ 122335 h 234095"/>
              <a:gd name="connsiteX8" fmla="*/ 182880 w 198120"/>
              <a:gd name="connsiteY8" fmla="*/ 137575 h 234095"/>
              <a:gd name="connsiteX9" fmla="*/ 177800 w 198120"/>
              <a:gd name="connsiteY9" fmla="*/ 157895 h 234095"/>
              <a:gd name="connsiteX10" fmla="*/ 167640 w 198120"/>
              <a:gd name="connsiteY10" fmla="*/ 188375 h 234095"/>
              <a:gd name="connsiteX11" fmla="*/ 152400 w 198120"/>
              <a:gd name="connsiteY11" fmla="*/ 223935 h 234095"/>
              <a:gd name="connsiteX12" fmla="*/ 137160 w 198120"/>
              <a:gd name="connsiteY12" fmla="*/ 234095 h 234095"/>
              <a:gd name="connsiteX13" fmla="*/ 101600 w 198120"/>
              <a:gd name="connsiteY13" fmla="*/ 223935 h 234095"/>
              <a:gd name="connsiteX14" fmla="*/ 50800 w 198120"/>
              <a:gd name="connsiteY14" fmla="*/ 218855 h 234095"/>
              <a:gd name="connsiteX15" fmla="*/ 30480 w 198120"/>
              <a:gd name="connsiteY15" fmla="*/ 188375 h 234095"/>
              <a:gd name="connsiteX16" fmla="*/ 20320 w 198120"/>
              <a:gd name="connsiteY16" fmla="*/ 173135 h 234095"/>
              <a:gd name="connsiteX17" fmla="*/ 15240 w 198120"/>
              <a:gd name="connsiteY17" fmla="*/ 56295 h 234095"/>
              <a:gd name="connsiteX18" fmla="*/ 0 w 198120"/>
              <a:gd name="connsiteY18" fmla="*/ 20735 h 23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120" h="234095">
                <a:moveTo>
                  <a:pt x="0" y="20735"/>
                </a:moveTo>
                <a:lnTo>
                  <a:pt x="0" y="20735"/>
                </a:lnTo>
                <a:cubicBezTo>
                  <a:pt x="33867" y="19042"/>
                  <a:pt x="67808" y="18471"/>
                  <a:pt x="101600" y="15655"/>
                </a:cubicBezTo>
                <a:cubicBezTo>
                  <a:pt x="108558" y="15075"/>
                  <a:pt x="115051" y="11824"/>
                  <a:pt x="121920" y="10575"/>
                </a:cubicBezTo>
                <a:cubicBezTo>
                  <a:pt x="133701" y="8433"/>
                  <a:pt x="145627" y="7188"/>
                  <a:pt x="157480" y="5495"/>
                </a:cubicBezTo>
                <a:cubicBezTo>
                  <a:pt x="165295" y="2890"/>
                  <a:pt x="180145" y="-5447"/>
                  <a:pt x="187960" y="5495"/>
                </a:cubicBezTo>
                <a:cubicBezTo>
                  <a:pt x="194185" y="14210"/>
                  <a:pt x="198120" y="35975"/>
                  <a:pt x="198120" y="35975"/>
                </a:cubicBezTo>
                <a:cubicBezTo>
                  <a:pt x="196427" y="64762"/>
                  <a:pt x="197318" y="93818"/>
                  <a:pt x="193040" y="122335"/>
                </a:cubicBezTo>
                <a:cubicBezTo>
                  <a:pt x="192134" y="128373"/>
                  <a:pt x="185285" y="131963"/>
                  <a:pt x="182880" y="137575"/>
                </a:cubicBezTo>
                <a:cubicBezTo>
                  <a:pt x="180130" y="143992"/>
                  <a:pt x="179806" y="151208"/>
                  <a:pt x="177800" y="157895"/>
                </a:cubicBezTo>
                <a:cubicBezTo>
                  <a:pt x="174723" y="168153"/>
                  <a:pt x="171027" y="178215"/>
                  <a:pt x="167640" y="188375"/>
                </a:cubicBezTo>
                <a:cubicBezTo>
                  <a:pt x="161811" y="205863"/>
                  <a:pt x="165793" y="210542"/>
                  <a:pt x="152400" y="223935"/>
                </a:cubicBezTo>
                <a:cubicBezTo>
                  <a:pt x="148083" y="228252"/>
                  <a:pt x="142240" y="230708"/>
                  <a:pt x="137160" y="234095"/>
                </a:cubicBezTo>
                <a:cubicBezTo>
                  <a:pt x="126304" y="230476"/>
                  <a:pt x="112763" y="225530"/>
                  <a:pt x="101600" y="223935"/>
                </a:cubicBezTo>
                <a:cubicBezTo>
                  <a:pt x="84753" y="221528"/>
                  <a:pt x="67733" y="220548"/>
                  <a:pt x="50800" y="218855"/>
                </a:cubicBezTo>
                <a:lnTo>
                  <a:pt x="30480" y="188375"/>
                </a:lnTo>
                <a:lnTo>
                  <a:pt x="20320" y="173135"/>
                </a:lnTo>
                <a:cubicBezTo>
                  <a:pt x="18627" y="134188"/>
                  <a:pt x="18017" y="95179"/>
                  <a:pt x="15240" y="56295"/>
                </a:cubicBezTo>
                <a:cubicBezTo>
                  <a:pt x="8832" y="-33422"/>
                  <a:pt x="2540" y="26662"/>
                  <a:pt x="0" y="2073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61" name="Parallelogram 10"/>
          <p:cNvSpPr/>
          <p:nvPr/>
        </p:nvSpPr>
        <p:spPr>
          <a:xfrm rot="867744">
            <a:off x="1869567" y="2277484"/>
            <a:ext cx="1150671" cy="870811"/>
          </a:xfrm>
          <a:prstGeom prst="parallelogram">
            <a:avLst>
              <a:gd name="adj" fmla="val 62018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63" name="Can 43"/>
          <p:cNvSpPr/>
          <p:nvPr/>
        </p:nvSpPr>
        <p:spPr>
          <a:xfrm rot="13524058">
            <a:off x="2709363" y="2333669"/>
            <a:ext cx="175403" cy="103374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3" name="组合 44"/>
          <p:cNvGrpSpPr/>
          <p:nvPr/>
        </p:nvGrpSpPr>
        <p:grpSpPr>
          <a:xfrm>
            <a:off x="2753665" y="2597414"/>
            <a:ext cx="808334" cy="642828"/>
            <a:chOff x="1184590" y="2966029"/>
            <a:chExt cx="1077776" cy="1203359"/>
          </a:xfrm>
        </p:grpSpPr>
        <p:sp>
          <p:nvSpPr>
            <p:cNvPr id="41" name="Freeform 101"/>
            <p:cNvSpPr/>
            <p:nvPr/>
          </p:nvSpPr>
          <p:spPr>
            <a:xfrm>
              <a:off x="1708885" y="3251785"/>
              <a:ext cx="264845" cy="237066"/>
            </a:xfrm>
            <a:custGeom>
              <a:avLst/>
              <a:gdLst>
                <a:gd name="connsiteX0" fmla="*/ 0 w 198120"/>
                <a:gd name="connsiteY0" fmla="*/ 20735 h 234095"/>
                <a:gd name="connsiteX1" fmla="*/ 0 w 198120"/>
                <a:gd name="connsiteY1" fmla="*/ 20735 h 234095"/>
                <a:gd name="connsiteX2" fmla="*/ 101600 w 198120"/>
                <a:gd name="connsiteY2" fmla="*/ 15655 h 234095"/>
                <a:gd name="connsiteX3" fmla="*/ 121920 w 198120"/>
                <a:gd name="connsiteY3" fmla="*/ 10575 h 234095"/>
                <a:gd name="connsiteX4" fmla="*/ 157480 w 198120"/>
                <a:gd name="connsiteY4" fmla="*/ 5495 h 234095"/>
                <a:gd name="connsiteX5" fmla="*/ 187960 w 198120"/>
                <a:gd name="connsiteY5" fmla="*/ 5495 h 234095"/>
                <a:gd name="connsiteX6" fmla="*/ 198120 w 198120"/>
                <a:gd name="connsiteY6" fmla="*/ 35975 h 234095"/>
                <a:gd name="connsiteX7" fmla="*/ 193040 w 198120"/>
                <a:gd name="connsiteY7" fmla="*/ 122335 h 234095"/>
                <a:gd name="connsiteX8" fmla="*/ 182880 w 198120"/>
                <a:gd name="connsiteY8" fmla="*/ 137575 h 234095"/>
                <a:gd name="connsiteX9" fmla="*/ 177800 w 198120"/>
                <a:gd name="connsiteY9" fmla="*/ 157895 h 234095"/>
                <a:gd name="connsiteX10" fmla="*/ 167640 w 198120"/>
                <a:gd name="connsiteY10" fmla="*/ 188375 h 234095"/>
                <a:gd name="connsiteX11" fmla="*/ 152400 w 198120"/>
                <a:gd name="connsiteY11" fmla="*/ 223935 h 234095"/>
                <a:gd name="connsiteX12" fmla="*/ 137160 w 198120"/>
                <a:gd name="connsiteY12" fmla="*/ 234095 h 234095"/>
                <a:gd name="connsiteX13" fmla="*/ 101600 w 198120"/>
                <a:gd name="connsiteY13" fmla="*/ 223935 h 234095"/>
                <a:gd name="connsiteX14" fmla="*/ 50800 w 198120"/>
                <a:gd name="connsiteY14" fmla="*/ 218855 h 234095"/>
                <a:gd name="connsiteX15" fmla="*/ 30480 w 198120"/>
                <a:gd name="connsiteY15" fmla="*/ 188375 h 234095"/>
                <a:gd name="connsiteX16" fmla="*/ 20320 w 198120"/>
                <a:gd name="connsiteY16" fmla="*/ 173135 h 234095"/>
                <a:gd name="connsiteX17" fmla="*/ 15240 w 198120"/>
                <a:gd name="connsiteY17" fmla="*/ 56295 h 234095"/>
                <a:gd name="connsiteX18" fmla="*/ 0 w 198120"/>
                <a:gd name="connsiteY18" fmla="*/ 20735 h 23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8120" h="234095">
                  <a:moveTo>
                    <a:pt x="0" y="20735"/>
                  </a:moveTo>
                  <a:lnTo>
                    <a:pt x="0" y="20735"/>
                  </a:lnTo>
                  <a:cubicBezTo>
                    <a:pt x="33867" y="19042"/>
                    <a:pt x="67808" y="18471"/>
                    <a:pt x="101600" y="15655"/>
                  </a:cubicBezTo>
                  <a:cubicBezTo>
                    <a:pt x="108558" y="15075"/>
                    <a:pt x="115051" y="11824"/>
                    <a:pt x="121920" y="10575"/>
                  </a:cubicBezTo>
                  <a:cubicBezTo>
                    <a:pt x="133701" y="8433"/>
                    <a:pt x="145627" y="7188"/>
                    <a:pt x="157480" y="5495"/>
                  </a:cubicBezTo>
                  <a:cubicBezTo>
                    <a:pt x="165295" y="2890"/>
                    <a:pt x="180145" y="-5447"/>
                    <a:pt x="187960" y="5495"/>
                  </a:cubicBezTo>
                  <a:cubicBezTo>
                    <a:pt x="194185" y="14210"/>
                    <a:pt x="198120" y="35975"/>
                    <a:pt x="198120" y="35975"/>
                  </a:cubicBezTo>
                  <a:cubicBezTo>
                    <a:pt x="196427" y="64762"/>
                    <a:pt x="197318" y="93818"/>
                    <a:pt x="193040" y="122335"/>
                  </a:cubicBezTo>
                  <a:cubicBezTo>
                    <a:pt x="192134" y="128373"/>
                    <a:pt x="185285" y="131963"/>
                    <a:pt x="182880" y="137575"/>
                  </a:cubicBezTo>
                  <a:cubicBezTo>
                    <a:pt x="180130" y="143992"/>
                    <a:pt x="179806" y="151208"/>
                    <a:pt x="177800" y="157895"/>
                  </a:cubicBezTo>
                  <a:cubicBezTo>
                    <a:pt x="174723" y="168153"/>
                    <a:pt x="171027" y="178215"/>
                    <a:pt x="167640" y="188375"/>
                  </a:cubicBezTo>
                  <a:cubicBezTo>
                    <a:pt x="161811" y="205863"/>
                    <a:pt x="165793" y="210542"/>
                    <a:pt x="152400" y="223935"/>
                  </a:cubicBezTo>
                  <a:cubicBezTo>
                    <a:pt x="148083" y="228252"/>
                    <a:pt x="142240" y="230708"/>
                    <a:pt x="137160" y="234095"/>
                  </a:cubicBezTo>
                  <a:cubicBezTo>
                    <a:pt x="126304" y="230476"/>
                    <a:pt x="112763" y="225530"/>
                    <a:pt x="101600" y="223935"/>
                  </a:cubicBezTo>
                  <a:cubicBezTo>
                    <a:pt x="84753" y="221528"/>
                    <a:pt x="67733" y="220548"/>
                    <a:pt x="50800" y="218855"/>
                  </a:cubicBezTo>
                  <a:lnTo>
                    <a:pt x="30480" y="188375"/>
                  </a:lnTo>
                  <a:lnTo>
                    <a:pt x="20320" y="173135"/>
                  </a:lnTo>
                  <a:cubicBezTo>
                    <a:pt x="18627" y="134188"/>
                    <a:pt x="18017" y="95179"/>
                    <a:pt x="15240" y="56295"/>
                  </a:cubicBezTo>
                  <a:cubicBezTo>
                    <a:pt x="8832" y="-33422"/>
                    <a:pt x="2540" y="26662"/>
                    <a:pt x="0" y="2073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102"/>
            <p:cNvSpPr/>
            <p:nvPr/>
          </p:nvSpPr>
          <p:spPr>
            <a:xfrm>
              <a:off x="1184590" y="3929093"/>
              <a:ext cx="234815" cy="240295"/>
            </a:xfrm>
            <a:custGeom>
              <a:avLst/>
              <a:gdLst>
                <a:gd name="connsiteX0" fmla="*/ 16375 w 117975"/>
                <a:gd name="connsiteY0" fmla="*/ 15336 h 233776"/>
                <a:gd name="connsiteX1" fmla="*/ 16375 w 117975"/>
                <a:gd name="connsiteY1" fmla="*/ 15336 h 233776"/>
                <a:gd name="connsiteX2" fmla="*/ 92575 w 117975"/>
                <a:gd name="connsiteY2" fmla="*/ 10256 h 233776"/>
                <a:gd name="connsiteX3" fmla="*/ 107815 w 117975"/>
                <a:gd name="connsiteY3" fmla="*/ 96 h 233776"/>
                <a:gd name="connsiteX4" fmla="*/ 117975 w 117975"/>
                <a:gd name="connsiteY4" fmla="*/ 15336 h 233776"/>
                <a:gd name="connsiteX5" fmla="*/ 112895 w 117975"/>
                <a:gd name="connsiteY5" fmla="*/ 203296 h 233776"/>
                <a:gd name="connsiteX6" fmla="*/ 107815 w 117975"/>
                <a:gd name="connsiteY6" fmla="*/ 223616 h 233776"/>
                <a:gd name="connsiteX7" fmla="*/ 92575 w 117975"/>
                <a:gd name="connsiteY7" fmla="*/ 233776 h 233776"/>
                <a:gd name="connsiteX8" fmla="*/ 77335 w 117975"/>
                <a:gd name="connsiteY8" fmla="*/ 228696 h 233776"/>
                <a:gd name="connsiteX9" fmla="*/ 51935 w 117975"/>
                <a:gd name="connsiteY9" fmla="*/ 203296 h 233776"/>
                <a:gd name="connsiteX10" fmla="*/ 21455 w 117975"/>
                <a:gd name="connsiteY10" fmla="*/ 193136 h 233776"/>
                <a:gd name="connsiteX11" fmla="*/ 11295 w 117975"/>
                <a:gd name="connsiteY11" fmla="*/ 162656 h 233776"/>
                <a:gd name="connsiteX12" fmla="*/ 6215 w 117975"/>
                <a:gd name="connsiteY12" fmla="*/ 147416 h 233776"/>
                <a:gd name="connsiteX13" fmla="*/ 16375 w 117975"/>
                <a:gd name="connsiteY13" fmla="*/ 15336 h 23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975" h="233776">
                  <a:moveTo>
                    <a:pt x="16375" y="15336"/>
                  </a:moveTo>
                  <a:lnTo>
                    <a:pt x="16375" y="15336"/>
                  </a:lnTo>
                  <a:cubicBezTo>
                    <a:pt x="41775" y="13643"/>
                    <a:pt x="67465" y="14441"/>
                    <a:pt x="92575" y="10256"/>
                  </a:cubicBezTo>
                  <a:cubicBezTo>
                    <a:pt x="98597" y="9252"/>
                    <a:pt x="101828" y="-1101"/>
                    <a:pt x="107815" y="96"/>
                  </a:cubicBezTo>
                  <a:cubicBezTo>
                    <a:pt x="113802" y="1293"/>
                    <a:pt x="114588" y="10256"/>
                    <a:pt x="117975" y="15336"/>
                  </a:cubicBezTo>
                  <a:cubicBezTo>
                    <a:pt x="116282" y="77989"/>
                    <a:pt x="115949" y="140694"/>
                    <a:pt x="112895" y="203296"/>
                  </a:cubicBezTo>
                  <a:cubicBezTo>
                    <a:pt x="112555" y="210270"/>
                    <a:pt x="111688" y="217807"/>
                    <a:pt x="107815" y="223616"/>
                  </a:cubicBezTo>
                  <a:cubicBezTo>
                    <a:pt x="104428" y="228696"/>
                    <a:pt x="97655" y="230389"/>
                    <a:pt x="92575" y="233776"/>
                  </a:cubicBezTo>
                  <a:cubicBezTo>
                    <a:pt x="87495" y="232083"/>
                    <a:pt x="81516" y="232041"/>
                    <a:pt x="77335" y="228696"/>
                  </a:cubicBezTo>
                  <a:cubicBezTo>
                    <a:pt x="49818" y="206683"/>
                    <a:pt x="86225" y="218536"/>
                    <a:pt x="51935" y="203296"/>
                  </a:cubicBezTo>
                  <a:cubicBezTo>
                    <a:pt x="42148" y="198946"/>
                    <a:pt x="21455" y="193136"/>
                    <a:pt x="21455" y="193136"/>
                  </a:cubicBezTo>
                  <a:lnTo>
                    <a:pt x="11295" y="162656"/>
                  </a:lnTo>
                  <a:lnTo>
                    <a:pt x="6215" y="147416"/>
                  </a:lnTo>
                  <a:cubicBezTo>
                    <a:pt x="-11716" y="93622"/>
                    <a:pt x="14682" y="37349"/>
                    <a:pt x="16375" y="15336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103"/>
            <p:cNvSpPr/>
            <p:nvPr/>
          </p:nvSpPr>
          <p:spPr>
            <a:xfrm>
              <a:off x="1457502" y="3592508"/>
              <a:ext cx="203200" cy="251233"/>
            </a:xfrm>
            <a:custGeom>
              <a:avLst/>
              <a:gdLst>
                <a:gd name="connsiteX0" fmla="*/ 15240 w 137160"/>
                <a:gd name="connsiteY0" fmla="*/ 0 h 178626"/>
                <a:gd name="connsiteX1" fmla="*/ 15240 w 137160"/>
                <a:gd name="connsiteY1" fmla="*/ 0 h 178626"/>
                <a:gd name="connsiteX2" fmla="*/ 5080 w 137160"/>
                <a:gd name="connsiteY2" fmla="*/ 96520 h 178626"/>
                <a:gd name="connsiteX3" fmla="*/ 0 w 137160"/>
                <a:gd name="connsiteY3" fmla="*/ 111760 h 178626"/>
                <a:gd name="connsiteX4" fmla="*/ 5080 w 137160"/>
                <a:gd name="connsiteY4" fmla="*/ 162560 h 178626"/>
                <a:gd name="connsiteX5" fmla="*/ 15240 w 137160"/>
                <a:gd name="connsiteY5" fmla="*/ 177800 h 178626"/>
                <a:gd name="connsiteX6" fmla="*/ 127000 w 137160"/>
                <a:gd name="connsiteY6" fmla="*/ 172720 h 178626"/>
                <a:gd name="connsiteX7" fmla="*/ 132080 w 137160"/>
                <a:gd name="connsiteY7" fmla="*/ 111760 h 178626"/>
                <a:gd name="connsiteX8" fmla="*/ 137160 w 137160"/>
                <a:gd name="connsiteY8" fmla="*/ 96520 h 178626"/>
                <a:gd name="connsiteX9" fmla="*/ 132080 w 137160"/>
                <a:gd name="connsiteY9" fmla="*/ 30480 h 178626"/>
                <a:gd name="connsiteX10" fmla="*/ 121920 w 137160"/>
                <a:gd name="connsiteY10" fmla="*/ 15240 h 178626"/>
                <a:gd name="connsiteX11" fmla="*/ 101600 w 137160"/>
                <a:gd name="connsiteY11" fmla="*/ 10160 h 178626"/>
                <a:gd name="connsiteX12" fmla="*/ 86360 w 137160"/>
                <a:gd name="connsiteY12" fmla="*/ 5080 h 178626"/>
                <a:gd name="connsiteX13" fmla="*/ 15240 w 137160"/>
                <a:gd name="connsiteY13" fmla="*/ 0 h 17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60" h="178626">
                  <a:moveTo>
                    <a:pt x="15240" y="0"/>
                  </a:moveTo>
                  <a:lnTo>
                    <a:pt x="15240" y="0"/>
                  </a:lnTo>
                  <a:cubicBezTo>
                    <a:pt x="13532" y="18787"/>
                    <a:pt x="9116" y="74320"/>
                    <a:pt x="5080" y="96520"/>
                  </a:cubicBezTo>
                  <a:cubicBezTo>
                    <a:pt x="4122" y="101788"/>
                    <a:pt x="1693" y="106680"/>
                    <a:pt x="0" y="111760"/>
                  </a:cubicBezTo>
                  <a:cubicBezTo>
                    <a:pt x="1693" y="128693"/>
                    <a:pt x="1253" y="145978"/>
                    <a:pt x="5080" y="162560"/>
                  </a:cubicBezTo>
                  <a:cubicBezTo>
                    <a:pt x="6453" y="168509"/>
                    <a:pt x="9156" y="177293"/>
                    <a:pt x="15240" y="177800"/>
                  </a:cubicBezTo>
                  <a:cubicBezTo>
                    <a:pt x="52403" y="180897"/>
                    <a:pt x="89747" y="174413"/>
                    <a:pt x="127000" y="172720"/>
                  </a:cubicBezTo>
                  <a:cubicBezTo>
                    <a:pt x="128693" y="152400"/>
                    <a:pt x="129385" y="131972"/>
                    <a:pt x="132080" y="111760"/>
                  </a:cubicBezTo>
                  <a:cubicBezTo>
                    <a:pt x="132788" y="106452"/>
                    <a:pt x="137160" y="101875"/>
                    <a:pt x="137160" y="96520"/>
                  </a:cubicBezTo>
                  <a:cubicBezTo>
                    <a:pt x="137160" y="74442"/>
                    <a:pt x="136149" y="52180"/>
                    <a:pt x="132080" y="30480"/>
                  </a:cubicBezTo>
                  <a:cubicBezTo>
                    <a:pt x="130955" y="24479"/>
                    <a:pt x="127000" y="18627"/>
                    <a:pt x="121920" y="15240"/>
                  </a:cubicBezTo>
                  <a:cubicBezTo>
                    <a:pt x="116111" y="11367"/>
                    <a:pt x="108313" y="12078"/>
                    <a:pt x="101600" y="10160"/>
                  </a:cubicBezTo>
                  <a:cubicBezTo>
                    <a:pt x="96451" y="8689"/>
                    <a:pt x="91440" y="6773"/>
                    <a:pt x="86360" y="5080"/>
                  </a:cubicBezTo>
                  <a:cubicBezTo>
                    <a:pt x="22025" y="10441"/>
                    <a:pt x="27093" y="847"/>
                    <a:pt x="15240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104"/>
            <p:cNvSpPr/>
            <p:nvPr/>
          </p:nvSpPr>
          <p:spPr>
            <a:xfrm rot="5400000">
              <a:off x="2017370" y="2964873"/>
              <a:ext cx="243840" cy="246152"/>
            </a:xfrm>
            <a:custGeom>
              <a:avLst/>
              <a:gdLst>
                <a:gd name="connsiteX0" fmla="*/ 10160 w 152600"/>
                <a:gd name="connsiteY0" fmla="*/ 0 h 177800"/>
                <a:gd name="connsiteX1" fmla="*/ 10160 w 152600"/>
                <a:gd name="connsiteY1" fmla="*/ 0 h 177800"/>
                <a:gd name="connsiteX2" fmla="*/ 5080 w 152600"/>
                <a:gd name="connsiteY2" fmla="*/ 106680 h 177800"/>
                <a:gd name="connsiteX3" fmla="*/ 0 w 152600"/>
                <a:gd name="connsiteY3" fmla="*/ 127000 h 177800"/>
                <a:gd name="connsiteX4" fmla="*/ 5080 w 152600"/>
                <a:gd name="connsiteY4" fmla="*/ 177800 h 177800"/>
                <a:gd name="connsiteX5" fmla="*/ 142240 w 152600"/>
                <a:gd name="connsiteY5" fmla="*/ 172720 h 177800"/>
                <a:gd name="connsiteX6" fmla="*/ 152400 w 152600"/>
                <a:gd name="connsiteY6" fmla="*/ 157480 h 177800"/>
                <a:gd name="connsiteX7" fmla="*/ 132080 w 152600"/>
                <a:gd name="connsiteY7" fmla="*/ 127000 h 177800"/>
                <a:gd name="connsiteX8" fmla="*/ 106680 w 152600"/>
                <a:gd name="connsiteY8" fmla="*/ 96520 h 177800"/>
                <a:gd name="connsiteX9" fmla="*/ 91440 w 152600"/>
                <a:gd name="connsiteY9" fmla="*/ 86360 h 177800"/>
                <a:gd name="connsiteX10" fmla="*/ 71120 w 152600"/>
                <a:gd name="connsiteY10" fmla="*/ 60960 h 177800"/>
                <a:gd name="connsiteX11" fmla="*/ 45720 w 152600"/>
                <a:gd name="connsiteY11" fmla="*/ 30480 h 177800"/>
                <a:gd name="connsiteX12" fmla="*/ 40640 w 152600"/>
                <a:gd name="connsiteY12" fmla="*/ 15240 h 177800"/>
                <a:gd name="connsiteX13" fmla="*/ 10160 w 152600"/>
                <a:gd name="connsiteY13" fmla="*/ 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600" h="177800">
                  <a:moveTo>
                    <a:pt x="10160" y="0"/>
                  </a:moveTo>
                  <a:lnTo>
                    <a:pt x="10160" y="0"/>
                  </a:lnTo>
                  <a:cubicBezTo>
                    <a:pt x="8467" y="35560"/>
                    <a:pt x="7919" y="71193"/>
                    <a:pt x="5080" y="106680"/>
                  </a:cubicBezTo>
                  <a:cubicBezTo>
                    <a:pt x="4523" y="113640"/>
                    <a:pt x="0" y="120018"/>
                    <a:pt x="0" y="127000"/>
                  </a:cubicBezTo>
                  <a:cubicBezTo>
                    <a:pt x="0" y="144018"/>
                    <a:pt x="3387" y="160867"/>
                    <a:pt x="5080" y="177800"/>
                  </a:cubicBezTo>
                  <a:cubicBezTo>
                    <a:pt x="50800" y="176107"/>
                    <a:pt x="96918" y="178971"/>
                    <a:pt x="142240" y="172720"/>
                  </a:cubicBezTo>
                  <a:cubicBezTo>
                    <a:pt x="148288" y="171886"/>
                    <a:pt x="153724" y="163440"/>
                    <a:pt x="152400" y="157480"/>
                  </a:cubicBezTo>
                  <a:cubicBezTo>
                    <a:pt x="149751" y="145560"/>
                    <a:pt x="138853" y="137160"/>
                    <a:pt x="132080" y="127000"/>
                  </a:cubicBezTo>
                  <a:cubicBezTo>
                    <a:pt x="122090" y="112015"/>
                    <a:pt x="121348" y="108743"/>
                    <a:pt x="106680" y="96520"/>
                  </a:cubicBezTo>
                  <a:cubicBezTo>
                    <a:pt x="101990" y="92611"/>
                    <a:pt x="96520" y="89747"/>
                    <a:pt x="91440" y="86360"/>
                  </a:cubicBezTo>
                  <a:cubicBezTo>
                    <a:pt x="79311" y="49973"/>
                    <a:pt x="96651" y="91597"/>
                    <a:pt x="71120" y="60960"/>
                  </a:cubicBezTo>
                  <a:cubicBezTo>
                    <a:pt x="38894" y="22289"/>
                    <a:pt x="82850" y="55233"/>
                    <a:pt x="45720" y="30480"/>
                  </a:cubicBezTo>
                  <a:cubicBezTo>
                    <a:pt x="44027" y="25400"/>
                    <a:pt x="43610" y="19695"/>
                    <a:pt x="40640" y="15240"/>
                  </a:cubicBezTo>
                  <a:cubicBezTo>
                    <a:pt x="31681" y="1802"/>
                    <a:pt x="15240" y="2540"/>
                    <a:pt x="1016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4" name="Straight Connector 213"/>
          <p:cNvCxnSpPr/>
          <p:nvPr/>
        </p:nvCxnSpPr>
        <p:spPr>
          <a:xfrm flipH="1">
            <a:off x="3226678" y="2571184"/>
            <a:ext cx="755475" cy="698232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55"/>
          <p:cNvGrpSpPr/>
          <p:nvPr/>
        </p:nvGrpSpPr>
        <p:grpSpPr>
          <a:xfrm>
            <a:off x="4380941" y="2685217"/>
            <a:ext cx="687913" cy="595111"/>
            <a:chOff x="2826389" y="3346072"/>
            <a:chExt cx="917220" cy="793498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840" y="3346072"/>
              <a:ext cx="311769" cy="127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583" y="3405872"/>
              <a:ext cx="311769" cy="127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931" y="3467305"/>
              <a:ext cx="311769" cy="127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549" y="3506367"/>
              <a:ext cx="246530" cy="131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008" y="3877076"/>
              <a:ext cx="311768" cy="12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868" y="3932552"/>
              <a:ext cx="311768" cy="12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389" y="3978916"/>
              <a:ext cx="311768" cy="127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786" y="4013986"/>
              <a:ext cx="201457" cy="125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组合 110"/>
          <p:cNvGrpSpPr/>
          <p:nvPr/>
        </p:nvGrpSpPr>
        <p:grpSpPr>
          <a:xfrm>
            <a:off x="5672826" y="2554248"/>
            <a:ext cx="999274" cy="748208"/>
            <a:chOff x="2762430" y="4396187"/>
            <a:chExt cx="1625521" cy="1222715"/>
          </a:xfrm>
        </p:grpSpPr>
        <p:cxnSp>
          <p:nvCxnSpPr>
            <p:cNvPr id="112" name="Straight Connector 2"/>
            <p:cNvCxnSpPr/>
            <p:nvPr/>
          </p:nvCxnSpPr>
          <p:spPr>
            <a:xfrm>
              <a:off x="3725793" y="442922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222"/>
            <p:cNvCxnSpPr/>
            <p:nvPr/>
          </p:nvCxnSpPr>
          <p:spPr>
            <a:xfrm>
              <a:off x="3702757" y="446742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223"/>
            <p:cNvCxnSpPr/>
            <p:nvPr/>
          </p:nvCxnSpPr>
          <p:spPr>
            <a:xfrm>
              <a:off x="3580191" y="466453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224"/>
            <p:cNvCxnSpPr/>
            <p:nvPr/>
          </p:nvCxnSpPr>
          <p:spPr>
            <a:xfrm flipV="1">
              <a:off x="3643673" y="4591159"/>
              <a:ext cx="267930" cy="489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225"/>
            <p:cNvCxnSpPr/>
            <p:nvPr/>
          </p:nvCxnSpPr>
          <p:spPr>
            <a:xfrm>
              <a:off x="3354009" y="5042422"/>
              <a:ext cx="2209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226"/>
            <p:cNvCxnSpPr/>
            <p:nvPr/>
          </p:nvCxnSpPr>
          <p:spPr>
            <a:xfrm>
              <a:off x="3227335" y="5167938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27"/>
            <p:cNvCxnSpPr/>
            <p:nvPr/>
          </p:nvCxnSpPr>
          <p:spPr>
            <a:xfrm>
              <a:off x="3539103" y="454261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228"/>
            <p:cNvCxnSpPr/>
            <p:nvPr/>
          </p:nvCxnSpPr>
          <p:spPr>
            <a:xfrm>
              <a:off x="3878193" y="458162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229"/>
            <p:cNvCxnSpPr/>
            <p:nvPr/>
          </p:nvCxnSpPr>
          <p:spPr>
            <a:xfrm>
              <a:off x="3691503" y="4733021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230"/>
            <p:cNvCxnSpPr/>
            <p:nvPr/>
          </p:nvCxnSpPr>
          <p:spPr>
            <a:xfrm>
              <a:off x="3643673" y="4853047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231"/>
            <p:cNvCxnSpPr/>
            <p:nvPr/>
          </p:nvCxnSpPr>
          <p:spPr>
            <a:xfrm>
              <a:off x="3379738" y="4913251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232"/>
            <p:cNvCxnSpPr/>
            <p:nvPr/>
          </p:nvCxnSpPr>
          <p:spPr>
            <a:xfrm>
              <a:off x="2923943" y="522180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233"/>
            <p:cNvCxnSpPr/>
            <p:nvPr/>
          </p:nvCxnSpPr>
          <p:spPr>
            <a:xfrm>
              <a:off x="2841815" y="5393113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234"/>
            <p:cNvCxnSpPr/>
            <p:nvPr/>
          </p:nvCxnSpPr>
          <p:spPr>
            <a:xfrm>
              <a:off x="2762430" y="5448529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235"/>
            <p:cNvCxnSpPr/>
            <p:nvPr/>
          </p:nvCxnSpPr>
          <p:spPr>
            <a:xfrm>
              <a:off x="3315716" y="4984529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236"/>
            <p:cNvCxnSpPr/>
            <p:nvPr/>
          </p:nvCxnSpPr>
          <p:spPr>
            <a:xfrm>
              <a:off x="3174402" y="5100197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237"/>
            <p:cNvCxnSpPr/>
            <p:nvPr/>
          </p:nvCxnSpPr>
          <p:spPr>
            <a:xfrm>
              <a:off x="3442567" y="4778934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238"/>
            <p:cNvCxnSpPr/>
            <p:nvPr/>
          </p:nvCxnSpPr>
          <p:spPr>
            <a:xfrm flipV="1">
              <a:off x="3903712" y="4781430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239"/>
            <p:cNvCxnSpPr/>
            <p:nvPr/>
          </p:nvCxnSpPr>
          <p:spPr>
            <a:xfrm>
              <a:off x="3390714" y="4702541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240"/>
            <p:cNvCxnSpPr/>
            <p:nvPr/>
          </p:nvCxnSpPr>
          <p:spPr>
            <a:xfrm flipV="1">
              <a:off x="3639494" y="5041318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241"/>
            <p:cNvCxnSpPr/>
            <p:nvPr/>
          </p:nvCxnSpPr>
          <p:spPr>
            <a:xfrm flipV="1">
              <a:off x="3623983" y="510019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242"/>
            <p:cNvCxnSpPr/>
            <p:nvPr/>
          </p:nvCxnSpPr>
          <p:spPr>
            <a:xfrm flipV="1">
              <a:off x="3064921" y="5292550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243"/>
            <p:cNvCxnSpPr/>
            <p:nvPr/>
          </p:nvCxnSpPr>
          <p:spPr>
            <a:xfrm flipV="1">
              <a:off x="3056807" y="5036374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244"/>
            <p:cNvCxnSpPr/>
            <p:nvPr/>
          </p:nvCxnSpPr>
          <p:spPr>
            <a:xfrm flipV="1">
              <a:off x="2917646" y="515039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245"/>
            <p:cNvCxnSpPr/>
            <p:nvPr/>
          </p:nvCxnSpPr>
          <p:spPr>
            <a:xfrm flipV="1">
              <a:off x="3256177" y="5221805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246"/>
            <p:cNvCxnSpPr/>
            <p:nvPr/>
          </p:nvCxnSpPr>
          <p:spPr>
            <a:xfrm flipV="1">
              <a:off x="3331708" y="533763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247"/>
            <p:cNvCxnSpPr/>
            <p:nvPr/>
          </p:nvCxnSpPr>
          <p:spPr>
            <a:xfrm flipV="1">
              <a:off x="3196152" y="5419689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248"/>
            <p:cNvCxnSpPr/>
            <p:nvPr/>
          </p:nvCxnSpPr>
          <p:spPr>
            <a:xfrm flipV="1">
              <a:off x="3505233" y="5294630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249"/>
            <p:cNvCxnSpPr/>
            <p:nvPr/>
          </p:nvCxnSpPr>
          <p:spPr>
            <a:xfrm flipV="1">
              <a:off x="3209646" y="5392109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250"/>
            <p:cNvCxnSpPr/>
            <p:nvPr/>
          </p:nvCxnSpPr>
          <p:spPr>
            <a:xfrm flipV="1">
              <a:off x="3132291" y="551147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251"/>
            <p:cNvCxnSpPr/>
            <p:nvPr/>
          </p:nvCxnSpPr>
          <p:spPr>
            <a:xfrm flipV="1">
              <a:off x="2819534" y="5272469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252"/>
            <p:cNvCxnSpPr/>
            <p:nvPr/>
          </p:nvCxnSpPr>
          <p:spPr>
            <a:xfrm flipV="1">
              <a:off x="2806143" y="549211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253"/>
            <p:cNvCxnSpPr/>
            <p:nvPr/>
          </p:nvCxnSpPr>
          <p:spPr>
            <a:xfrm flipV="1">
              <a:off x="3750353" y="4941788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254"/>
            <p:cNvCxnSpPr/>
            <p:nvPr/>
          </p:nvCxnSpPr>
          <p:spPr>
            <a:xfrm flipV="1">
              <a:off x="3088357" y="5338641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255"/>
            <p:cNvCxnSpPr/>
            <p:nvPr/>
          </p:nvCxnSpPr>
          <p:spPr>
            <a:xfrm flipV="1">
              <a:off x="3613405" y="5167938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256"/>
            <p:cNvCxnSpPr/>
            <p:nvPr/>
          </p:nvCxnSpPr>
          <p:spPr>
            <a:xfrm flipV="1">
              <a:off x="2788965" y="5342141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257"/>
            <p:cNvCxnSpPr/>
            <p:nvPr/>
          </p:nvCxnSpPr>
          <p:spPr>
            <a:xfrm flipV="1">
              <a:off x="2843203" y="5521115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258"/>
            <p:cNvCxnSpPr/>
            <p:nvPr/>
          </p:nvCxnSpPr>
          <p:spPr>
            <a:xfrm flipV="1">
              <a:off x="2837014" y="5559531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259"/>
            <p:cNvCxnSpPr/>
            <p:nvPr/>
          </p:nvCxnSpPr>
          <p:spPr>
            <a:xfrm flipV="1">
              <a:off x="3140795" y="5551584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260"/>
            <p:cNvCxnSpPr/>
            <p:nvPr/>
          </p:nvCxnSpPr>
          <p:spPr>
            <a:xfrm flipV="1">
              <a:off x="3170647" y="5475804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261"/>
            <p:cNvCxnSpPr/>
            <p:nvPr/>
          </p:nvCxnSpPr>
          <p:spPr>
            <a:xfrm flipV="1">
              <a:off x="2897330" y="5584874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262"/>
            <p:cNvCxnSpPr/>
            <p:nvPr/>
          </p:nvCxnSpPr>
          <p:spPr>
            <a:xfrm flipV="1">
              <a:off x="3719602" y="4994645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263"/>
            <p:cNvCxnSpPr/>
            <p:nvPr/>
          </p:nvCxnSpPr>
          <p:spPr>
            <a:xfrm flipV="1">
              <a:off x="3903712" y="4809809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264"/>
            <p:cNvCxnSpPr/>
            <p:nvPr/>
          </p:nvCxnSpPr>
          <p:spPr>
            <a:xfrm flipV="1">
              <a:off x="3634063" y="5134153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265"/>
            <p:cNvCxnSpPr/>
            <p:nvPr/>
          </p:nvCxnSpPr>
          <p:spPr>
            <a:xfrm flipV="1">
              <a:off x="3666779" y="4811825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266"/>
            <p:cNvCxnSpPr/>
            <p:nvPr/>
          </p:nvCxnSpPr>
          <p:spPr>
            <a:xfrm flipV="1">
              <a:off x="2935315" y="5418685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267"/>
            <p:cNvCxnSpPr/>
            <p:nvPr/>
          </p:nvCxnSpPr>
          <p:spPr>
            <a:xfrm flipV="1">
              <a:off x="3416253" y="482765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268"/>
            <p:cNvCxnSpPr/>
            <p:nvPr/>
          </p:nvCxnSpPr>
          <p:spPr>
            <a:xfrm flipV="1">
              <a:off x="2920542" y="5474801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269"/>
            <p:cNvCxnSpPr/>
            <p:nvPr/>
          </p:nvCxnSpPr>
          <p:spPr>
            <a:xfrm flipV="1">
              <a:off x="3294861" y="4861841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270"/>
            <p:cNvCxnSpPr/>
            <p:nvPr/>
          </p:nvCxnSpPr>
          <p:spPr>
            <a:xfrm flipV="1">
              <a:off x="3459050" y="4881662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272"/>
            <p:cNvCxnSpPr/>
            <p:nvPr/>
          </p:nvCxnSpPr>
          <p:spPr>
            <a:xfrm flipV="1">
              <a:off x="3597411" y="450766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273"/>
            <p:cNvCxnSpPr/>
            <p:nvPr/>
          </p:nvCxnSpPr>
          <p:spPr>
            <a:xfrm flipV="1">
              <a:off x="3911603" y="4505525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274"/>
            <p:cNvCxnSpPr/>
            <p:nvPr/>
          </p:nvCxnSpPr>
          <p:spPr>
            <a:xfrm flipV="1">
              <a:off x="3620271" y="5338523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275"/>
            <p:cNvCxnSpPr/>
            <p:nvPr/>
          </p:nvCxnSpPr>
          <p:spPr>
            <a:xfrm flipV="1">
              <a:off x="2897330" y="5098433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276"/>
            <p:cNvCxnSpPr/>
            <p:nvPr/>
          </p:nvCxnSpPr>
          <p:spPr>
            <a:xfrm flipV="1">
              <a:off x="3171114" y="5617898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277"/>
            <p:cNvCxnSpPr/>
            <p:nvPr/>
          </p:nvCxnSpPr>
          <p:spPr>
            <a:xfrm flipV="1">
              <a:off x="3149163" y="4945288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278"/>
            <p:cNvCxnSpPr/>
            <p:nvPr/>
          </p:nvCxnSpPr>
          <p:spPr>
            <a:xfrm flipV="1">
              <a:off x="3305394" y="4805480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280"/>
            <p:cNvCxnSpPr/>
            <p:nvPr/>
          </p:nvCxnSpPr>
          <p:spPr>
            <a:xfrm>
              <a:off x="3224347" y="5258778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281"/>
            <p:cNvCxnSpPr/>
            <p:nvPr/>
          </p:nvCxnSpPr>
          <p:spPr>
            <a:xfrm flipV="1">
              <a:off x="3538358" y="5484618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282"/>
            <p:cNvCxnSpPr/>
            <p:nvPr/>
          </p:nvCxnSpPr>
          <p:spPr>
            <a:xfrm flipV="1">
              <a:off x="3410006" y="553134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283"/>
            <p:cNvCxnSpPr/>
            <p:nvPr/>
          </p:nvCxnSpPr>
          <p:spPr>
            <a:xfrm flipV="1">
              <a:off x="3499852" y="5393113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284"/>
            <p:cNvCxnSpPr/>
            <p:nvPr/>
          </p:nvCxnSpPr>
          <p:spPr>
            <a:xfrm flipV="1">
              <a:off x="3546249" y="5208713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286"/>
            <p:cNvCxnSpPr/>
            <p:nvPr/>
          </p:nvCxnSpPr>
          <p:spPr>
            <a:xfrm>
              <a:off x="4014571" y="454261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287"/>
            <p:cNvCxnSpPr/>
            <p:nvPr/>
          </p:nvCxnSpPr>
          <p:spPr>
            <a:xfrm flipV="1">
              <a:off x="4140714" y="4699856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288"/>
            <p:cNvCxnSpPr/>
            <p:nvPr/>
          </p:nvCxnSpPr>
          <p:spPr>
            <a:xfrm flipV="1">
              <a:off x="4094795" y="4751665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289"/>
            <p:cNvCxnSpPr/>
            <p:nvPr/>
          </p:nvCxnSpPr>
          <p:spPr>
            <a:xfrm flipV="1">
              <a:off x="2910999" y="5617396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290"/>
            <p:cNvCxnSpPr/>
            <p:nvPr/>
          </p:nvCxnSpPr>
          <p:spPr>
            <a:xfrm flipV="1">
              <a:off x="4133321" y="4429031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91"/>
            <p:cNvCxnSpPr/>
            <p:nvPr/>
          </p:nvCxnSpPr>
          <p:spPr>
            <a:xfrm flipV="1">
              <a:off x="3266788" y="5134741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92"/>
            <p:cNvCxnSpPr/>
            <p:nvPr/>
          </p:nvCxnSpPr>
          <p:spPr>
            <a:xfrm flipV="1">
              <a:off x="3095283" y="491224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93"/>
            <p:cNvCxnSpPr/>
            <p:nvPr/>
          </p:nvCxnSpPr>
          <p:spPr>
            <a:xfrm>
              <a:off x="3691503" y="4685490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94"/>
            <p:cNvCxnSpPr/>
            <p:nvPr/>
          </p:nvCxnSpPr>
          <p:spPr>
            <a:xfrm>
              <a:off x="3836283" y="489313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95"/>
            <p:cNvCxnSpPr/>
            <p:nvPr/>
          </p:nvCxnSpPr>
          <p:spPr>
            <a:xfrm>
              <a:off x="3410006" y="5617898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96"/>
            <p:cNvCxnSpPr/>
            <p:nvPr/>
          </p:nvCxnSpPr>
          <p:spPr>
            <a:xfrm>
              <a:off x="3315011" y="4627545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177"/>
            <p:cNvCxnSpPr/>
            <p:nvPr/>
          </p:nvCxnSpPr>
          <p:spPr>
            <a:xfrm flipV="1">
              <a:off x="3988314" y="4629036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178"/>
            <p:cNvCxnSpPr/>
            <p:nvPr/>
          </p:nvCxnSpPr>
          <p:spPr>
            <a:xfrm flipV="1">
              <a:off x="3700037" y="4399473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179"/>
            <p:cNvCxnSpPr/>
            <p:nvPr/>
          </p:nvCxnSpPr>
          <p:spPr>
            <a:xfrm flipV="1">
              <a:off x="4000274" y="4396187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180"/>
            <p:cNvCxnSpPr/>
            <p:nvPr/>
          </p:nvCxnSpPr>
          <p:spPr>
            <a:xfrm flipV="1">
              <a:off x="3354009" y="5574173"/>
              <a:ext cx="221718" cy="1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838748" y="1699320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345366" y="2134414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456706" y="2015332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210311" y="2227452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927512" y="1637595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5085110" y="1499736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282"/>
          <p:cNvGrpSpPr/>
          <p:nvPr/>
        </p:nvGrpSpPr>
        <p:grpSpPr>
          <a:xfrm>
            <a:off x="4329374" y="1383055"/>
            <a:ext cx="989099" cy="1075379"/>
            <a:chOff x="4190411" y="1339930"/>
            <a:chExt cx="1318799" cy="1433838"/>
          </a:xfrm>
        </p:grpSpPr>
        <p:pic>
          <p:nvPicPr>
            <p:cNvPr id="277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872752" y="1761617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8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214910" y="2341742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9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363363" y="2182966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0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034836" y="2465793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1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991104" y="1679317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2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5201235" y="1495505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71" name="Straight Connector 170"/>
          <p:cNvCxnSpPr/>
          <p:nvPr/>
        </p:nvCxnSpPr>
        <p:spPr>
          <a:xfrm>
            <a:off x="3146887" y="1734009"/>
            <a:ext cx="79790" cy="1544177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Title 1"/>
          <p:cNvSpPr>
            <a:spLocks noGrp="1"/>
          </p:cNvSpPr>
          <p:nvPr>
            <p:ph type="title"/>
          </p:nvPr>
        </p:nvSpPr>
        <p:spPr>
          <a:xfrm>
            <a:off x="1790700" y="3810"/>
            <a:ext cx="7061200" cy="85725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High Definition Sensor Sorting</a:t>
            </a:r>
            <a:endParaRPr lang="en-US" sz="2800" dirty="0"/>
          </a:p>
        </p:txBody>
      </p:sp>
      <p:sp>
        <p:nvSpPr>
          <p:cNvPr id="169" name="Rectangle 168"/>
          <p:cNvSpPr/>
          <p:nvPr/>
        </p:nvSpPr>
        <p:spPr>
          <a:xfrm>
            <a:off x="3953825" y="4330585"/>
            <a:ext cx="293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Schematic diagram of logarithmic sorting</a:t>
            </a:r>
            <a:endParaRPr lang="en-US" sz="1200" dirty="0"/>
          </a:p>
        </p:txBody>
      </p:sp>
      <p:sp>
        <p:nvSpPr>
          <p:cNvPr id="210" name="Rectangle 209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047 L 0.04909 0.0004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0.00046 L 0.18451 0.0004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3.54167E-6 0.12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55 0.00031 L 0.3276 -0.0015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739 L 0.13942 0.00739 " pathEditMode="fixed" rAng="0" ptsTypes="AA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be 35"/>
          <p:cNvSpPr/>
          <p:nvPr/>
        </p:nvSpPr>
        <p:spPr>
          <a:xfrm>
            <a:off x="2497847" y="2563752"/>
            <a:ext cx="6208800" cy="820662"/>
          </a:xfrm>
          <a:prstGeom prst="cube">
            <a:avLst>
              <a:gd name="adj" fmla="val 87183"/>
            </a:avLst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tx1">
                <a:lumMod val="65000"/>
                <a:lumOff val="35000"/>
              </a:schemeClr>
            </a:bgClr>
          </a:pattFill>
          <a:ln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·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组合 210"/>
          <p:cNvGrpSpPr/>
          <p:nvPr/>
        </p:nvGrpSpPr>
        <p:grpSpPr>
          <a:xfrm>
            <a:off x="6198607" y="2601852"/>
            <a:ext cx="497136" cy="454158"/>
            <a:chOff x="4742041" y="2975580"/>
            <a:chExt cx="895271" cy="862699"/>
          </a:xfrm>
        </p:grpSpPr>
        <p:sp>
          <p:nvSpPr>
            <p:cNvPr id="43" name="Freeform 103"/>
            <p:cNvSpPr/>
            <p:nvPr/>
          </p:nvSpPr>
          <p:spPr>
            <a:xfrm>
              <a:off x="4742041" y="3587047"/>
              <a:ext cx="203200" cy="251232"/>
            </a:xfrm>
            <a:custGeom>
              <a:avLst/>
              <a:gdLst>
                <a:gd name="connsiteX0" fmla="*/ 15240 w 137160"/>
                <a:gd name="connsiteY0" fmla="*/ 0 h 178626"/>
                <a:gd name="connsiteX1" fmla="*/ 15240 w 137160"/>
                <a:gd name="connsiteY1" fmla="*/ 0 h 178626"/>
                <a:gd name="connsiteX2" fmla="*/ 5080 w 137160"/>
                <a:gd name="connsiteY2" fmla="*/ 96520 h 178626"/>
                <a:gd name="connsiteX3" fmla="*/ 0 w 137160"/>
                <a:gd name="connsiteY3" fmla="*/ 111760 h 178626"/>
                <a:gd name="connsiteX4" fmla="*/ 5080 w 137160"/>
                <a:gd name="connsiteY4" fmla="*/ 162560 h 178626"/>
                <a:gd name="connsiteX5" fmla="*/ 15240 w 137160"/>
                <a:gd name="connsiteY5" fmla="*/ 177800 h 178626"/>
                <a:gd name="connsiteX6" fmla="*/ 127000 w 137160"/>
                <a:gd name="connsiteY6" fmla="*/ 172720 h 178626"/>
                <a:gd name="connsiteX7" fmla="*/ 132080 w 137160"/>
                <a:gd name="connsiteY7" fmla="*/ 111760 h 178626"/>
                <a:gd name="connsiteX8" fmla="*/ 137160 w 137160"/>
                <a:gd name="connsiteY8" fmla="*/ 96520 h 178626"/>
                <a:gd name="connsiteX9" fmla="*/ 132080 w 137160"/>
                <a:gd name="connsiteY9" fmla="*/ 30480 h 178626"/>
                <a:gd name="connsiteX10" fmla="*/ 121920 w 137160"/>
                <a:gd name="connsiteY10" fmla="*/ 15240 h 178626"/>
                <a:gd name="connsiteX11" fmla="*/ 101600 w 137160"/>
                <a:gd name="connsiteY11" fmla="*/ 10160 h 178626"/>
                <a:gd name="connsiteX12" fmla="*/ 86360 w 137160"/>
                <a:gd name="connsiteY12" fmla="*/ 5080 h 178626"/>
                <a:gd name="connsiteX13" fmla="*/ 15240 w 137160"/>
                <a:gd name="connsiteY13" fmla="*/ 0 h 17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60" h="178626">
                  <a:moveTo>
                    <a:pt x="15240" y="0"/>
                  </a:moveTo>
                  <a:lnTo>
                    <a:pt x="15240" y="0"/>
                  </a:lnTo>
                  <a:cubicBezTo>
                    <a:pt x="13532" y="18787"/>
                    <a:pt x="9116" y="74320"/>
                    <a:pt x="5080" y="96520"/>
                  </a:cubicBezTo>
                  <a:cubicBezTo>
                    <a:pt x="4122" y="101788"/>
                    <a:pt x="1693" y="106680"/>
                    <a:pt x="0" y="111760"/>
                  </a:cubicBezTo>
                  <a:cubicBezTo>
                    <a:pt x="1693" y="128693"/>
                    <a:pt x="1253" y="145978"/>
                    <a:pt x="5080" y="162560"/>
                  </a:cubicBezTo>
                  <a:cubicBezTo>
                    <a:pt x="6453" y="168509"/>
                    <a:pt x="9156" y="177293"/>
                    <a:pt x="15240" y="177800"/>
                  </a:cubicBezTo>
                  <a:cubicBezTo>
                    <a:pt x="52403" y="180897"/>
                    <a:pt x="89747" y="174413"/>
                    <a:pt x="127000" y="172720"/>
                  </a:cubicBezTo>
                  <a:cubicBezTo>
                    <a:pt x="128693" y="152400"/>
                    <a:pt x="129385" y="131972"/>
                    <a:pt x="132080" y="111760"/>
                  </a:cubicBezTo>
                  <a:cubicBezTo>
                    <a:pt x="132788" y="106452"/>
                    <a:pt x="137160" y="101875"/>
                    <a:pt x="137160" y="96520"/>
                  </a:cubicBezTo>
                  <a:cubicBezTo>
                    <a:pt x="137160" y="74442"/>
                    <a:pt x="136149" y="52180"/>
                    <a:pt x="132080" y="30480"/>
                  </a:cubicBezTo>
                  <a:cubicBezTo>
                    <a:pt x="130955" y="24479"/>
                    <a:pt x="127000" y="18627"/>
                    <a:pt x="121920" y="15240"/>
                  </a:cubicBezTo>
                  <a:cubicBezTo>
                    <a:pt x="116111" y="11367"/>
                    <a:pt x="108313" y="12078"/>
                    <a:pt x="101600" y="10160"/>
                  </a:cubicBezTo>
                  <a:cubicBezTo>
                    <a:pt x="96451" y="8689"/>
                    <a:pt x="91440" y="6773"/>
                    <a:pt x="86360" y="5080"/>
                  </a:cubicBezTo>
                  <a:cubicBezTo>
                    <a:pt x="22025" y="10441"/>
                    <a:pt x="27093" y="847"/>
                    <a:pt x="15240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104"/>
            <p:cNvSpPr/>
            <p:nvPr/>
          </p:nvSpPr>
          <p:spPr>
            <a:xfrm rot="5400000">
              <a:off x="5392316" y="2974424"/>
              <a:ext cx="243840" cy="246152"/>
            </a:xfrm>
            <a:custGeom>
              <a:avLst/>
              <a:gdLst>
                <a:gd name="connsiteX0" fmla="*/ 10160 w 152600"/>
                <a:gd name="connsiteY0" fmla="*/ 0 h 177800"/>
                <a:gd name="connsiteX1" fmla="*/ 10160 w 152600"/>
                <a:gd name="connsiteY1" fmla="*/ 0 h 177800"/>
                <a:gd name="connsiteX2" fmla="*/ 5080 w 152600"/>
                <a:gd name="connsiteY2" fmla="*/ 106680 h 177800"/>
                <a:gd name="connsiteX3" fmla="*/ 0 w 152600"/>
                <a:gd name="connsiteY3" fmla="*/ 127000 h 177800"/>
                <a:gd name="connsiteX4" fmla="*/ 5080 w 152600"/>
                <a:gd name="connsiteY4" fmla="*/ 177800 h 177800"/>
                <a:gd name="connsiteX5" fmla="*/ 142240 w 152600"/>
                <a:gd name="connsiteY5" fmla="*/ 172720 h 177800"/>
                <a:gd name="connsiteX6" fmla="*/ 152400 w 152600"/>
                <a:gd name="connsiteY6" fmla="*/ 157480 h 177800"/>
                <a:gd name="connsiteX7" fmla="*/ 132080 w 152600"/>
                <a:gd name="connsiteY7" fmla="*/ 127000 h 177800"/>
                <a:gd name="connsiteX8" fmla="*/ 106680 w 152600"/>
                <a:gd name="connsiteY8" fmla="*/ 96520 h 177800"/>
                <a:gd name="connsiteX9" fmla="*/ 91440 w 152600"/>
                <a:gd name="connsiteY9" fmla="*/ 86360 h 177800"/>
                <a:gd name="connsiteX10" fmla="*/ 71120 w 152600"/>
                <a:gd name="connsiteY10" fmla="*/ 60960 h 177800"/>
                <a:gd name="connsiteX11" fmla="*/ 45720 w 152600"/>
                <a:gd name="connsiteY11" fmla="*/ 30480 h 177800"/>
                <a:gd name="connsiteX12" fmla="*/ 40640 w 152600"/>
                <a:gd name="connsiteY12" fmla="*/ 15240 h 177800"/>
                <a:gd name="connsiteX13" fmla="*/ 10160 w 152600"/>
                <a:gd name="connsiteY13" fmla="*/ 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600" h="177800">
                  <a:moveTo>
                    <a:pt x="10160" y="0"/>
                  </a:moveTo>
                  <a:lnTo>
                    <a:pt x="10160" y="0"/>
                  </a:lnTo>
                  <a:cubicBezTo>
                    <a:pt x="8467" y="35560"/>
                    <a:pt x="7919" y="71193"/>
                    <a:pt x="5080" y="106680"/>
                  </a:cubicBezTo>
                  <a:cubicBezTo>
                    <a:pt x="4523" y="113640"/>
                    <a:pt x="0" y="120018"/>
                    <a:pt x="0" y="127000"/>
                  </a:cubicBezTo>
                  <a:cubicBezTo>
                    <a:pt x="0" y="144018"/>
                    <a:pt x="3387" y="160867"/>
                    <a:pt x="5080" y="177800"/>
                  </a:cubicBezTo>
                  <a:cubicBezTo>
                    <a:pt x="50800" y="176107"/>
                    <a:pt x="96918" y="178971"/>
                    <a:pt x="142240" y="172720"/>
                  </a:cubicBezTo>
                  <a:cubicBezTo>
                    <a:pt x="148288" y="171886"/>
                    <a:pt x="153724" y="163440"/>
                    <a:pt x="152400" y="157480"/>
                  </a:cubicBezTo>
                  <a:cubicBezTo>
                    <a:pt x="149751" y="145560"/>
                    <a:pt x="138853" y="137160"/>
                    <a:pt x="132080" y="127000"/>
                  </a:cubicBezTo>
                  <a:cubicBezTo>
                    <a:pt x="122090" y="112015"/>
                    <a:pt x="121348" y="108743"/>
                    <a:pt x="106680" y="96520"/>
                  </a:cubicBezTo>
                  <a:cubicBezTo>
                    <a:pt x="101990" y="92611"/>
                    <a:pt x="96520" y="89747"/>
                    <a:pt x="91440" y="86360"/>
                  </a:cubicBezTo>
                  <a:cubicBezTo>
                    <a:pt x="79311" y="49973"/>
                    <a:pt x="96651" y="91597"/>
                    <a:pt x="71120" y="60960"/>
                  </a:cubicBezTo>
                  <a:cubicBezTo>
                    <a:pt x="38894" y="22289"/>
                    <a:pt x="82850" y="55233"/>
                    <a:pt x="45720" y="30480"/>
                  </a:cubicBezTo>
                  <a:cubicBezTo>
                    <a:pt x="44027" y="25400"/>
                    <a:pt x="43610" y="19695"/>
                    <a:pt x="40640" y="15240"/>
                  </a:cubicBezTo>
                  <a:cubicBezTo>
                    <a:pt x="31681" y="1802"/>
                    <a:pt x="15240" y="2540"/>
                    <a:pt x="1016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组合 211"/>
          <p:cNvGrpSpPr/>
          <p:nvPr/>
        </p:nvGrpSpPr>
        <p:grpSpPr>
          <a:xfrm>
            <a:off x="5851176" y="2546215"/>
            <a:ext cx="952922" cy="739340"/>
            <a:chOff x="5150030" y="2910287"/>
            <a:chExt cx="1625521" cy="1261038"/>
          </a:xfrm>
        </p:grpSpPr>
        <p:sp>
          <p:nvSpPr>
            <p:cNvPr id="41" name="Freeform 101"/>
            <p:cNvSpPr/>
            <p:nvPr/>
          </p:nvSpPr>
          <p:spPr>
            <a:xfrm>
              <a:off x="5927625" y="3234466"/>
              <a:ext cx="264845" cy="237065"/>
            </a:xfrm>
            <a:custGeom>
              <a:avLst/>
              <a:gdLst>
                <a:gd name="connsiteX0" fmla="*/ 0 w 198120"/>
                <a:gd name="connsiteY0" fmla="*/ 20735 h 234095"/>
                <a:gd name="connsiteX1" fmla="*/ 0 w 198120"/>
                <a:gd name="connsiteY1" fmla="*/ 20735 h 234095"/>
                <a:gd name="connsiteX2" fmla="*/ 101600 w 198120"/>
                <a:gd name="connsiteY2" fmla="*/ 15655 h 234095"/>
                <a:gd name="connsiteX3" fmla="*/ 121920 w 198120"/>
                <a:gd name="connsiteY3" fmla="*/ 10575 h 234095"/>
                <a:gd name="connsiteX4" fmla="*/ 157480 w 198120"/>
                <a:gd name="connsiteY4" fmla="*/ 5495 h 234095"/>
                <a:gd name="connsiteX5" fmla="*/ 187960 w 198120"/>
                <a:gd name="connsiteY5" fmla="*/ 5495 h 234095"/>
                <a:gd name="connsiteX6" fmla="*/ 198120 w 198120"/>
                <a:gd name="connsiteY6" fmla="*/ 35975 h 234095"/>
                <a:gd name="connsiteX7" fmla="*/ 193040 w 198120"/>
                <a:gd name="connsiteY7" fmla="*/ 122335 h 234095"/>
                <a:gd name="connsiteX8" fmla="*/ 182880 w 198120"/>
                <a:gd name="connsiteY8" fmla="*/ 137575 h 234095"/>
                <a:gd name="connsiteX9" fmla="*/ 177800 w 198120"/>
                <a:gd name="connsiteY9" fmla="*/ 157895 h 234095"/>
                <a:gd name="connsiteX10" fmla="*/ 167640 w 198120"/>
                <a:gd name="connsiteY10" fmla="*/ 188375 h 234095"/>
                <a:gd name="connsiteX11" fmla="*/ 152400 w 198120"/>
                <a:gd name="connsiteY11" fmla="*/ 223935 h 234095"/>
                <a:gd name="connsiteX12" fmla="*/ 137160 w 198120"/>
                <a:gd name="connsiteY12" fmla="*/ 234095 h 234095"/>
                <a:gd name="connsiteX13" fmla="*/ 101600 w 198120"/>
                <a:gd name="connsiteY13" fmla="*/ 223935 h 234095"/>
                <a:gd name="connsiteX14" fmla="*/ 50800 w 198120"/>
                <a:gd name="connsiteY14" fmla="*/ 218855 h 234095"/>
                <a:gd name="connsiteX15" fmla="*/ 30480 w 198120"/>
                <a:gd name="connsiteY15" fmla="*/ 188375 h 234095"/>
                <a:gd name="connsiteX16" fmla="*/ 20320 w 198120"/>
                <a:gd name="connsiteY16" fmla="*/ 173135 h 234095"/>
                <a:gd name="connsiteX17" fmla="*/ 15240 w 198120"/>
                <a:gd name="connsiteY17" fmla="*/ 56295 h 234095"/>
                <a:gd name="connsiteX18" fmla="*/ 0 w 198120"/>
                <a:gd name="connsiteY18" fmla="*/ 20735 h 23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8120" h="234095">
                  <a:moveTo>
                    <a:pt x="0" y="20735"/>
                  </a:moveTo>
                  <a:lnTo>
                    <a:pt x="0" y="20735"/>
                  </a:lnTo>
                  <a:cubicBezTo>
                    <a:pt x="33867" y="19042"/>
                    <a:pt x="67808" y="18471"/>
                    <a:pt x="101600" y="15655"/>
                  </a:cubicBezTo>
                  <a:cubicBezTo>
                    <a:pt x="108558" y="15075"/>
                    <a:pt x="115051" y="11824"/>
                    <a:pt x="121920" y="10575"/>
                  </a:cubicBezTo>
                  <a:cubicBezTo>
                    <a:pt x="133701" y="8433"/>
                    <a:pt x="145627" y="7188"/>
                    <a:pt x="157480" y="5495"/>
                  </a:cubicBezTo>
                  <a:cubicBezTo>
                    <a:pt x="165295" y="2890"/>
                    <a:pt x="180145" y="-5447"/>
                    <a:pt x="187960" y="5495"/>
                  </a:cubicBezTo>
                  <a:cubicBezTo>
                    <a:pt x="194185" y="14210"/>
                    <a:pt x="198120" y="35975"/>
                    <a:pt x="198120" y="35975"/>
                  </a:cubicBezTo>
                  <a:cubicBezTo>
                    <a:pt x="196427" y="64762"/>
                    <a:pt x="197318" y="93818"/>
                    <a:pt x="193040" y="122335"/>
                  </a:cubicBezTo>
                  <a:cubicBezTo>
                    <a:pt x="192134" y="128373"/>
                    <a:pt x="185285" y="131963"/>
                    <a:pt x="182880" y="137575"/>
                  </a:cubicBezTo>
                  <a:cubicBezTo>
                    <a:pt x="180130" y="143992"/>
                    <a:pt x="179806" y="151208"/>
                    <a:pt x="177800" y="157895"/>
                  </a:cubicBezTo>
                  <a:cubicBezTo>
                    <a:pt x="174723" y="168153"/>
                    <a:pt x="171027" y="178215"/>
                    <a:pt x="167640" y="188375"/>
                  </a:cubicBezTo>
                  <a:cubicBezTo>
                    <a:pt x="161811" y="205863"/>
                    <a:pt x="165793" y="210542"/>
                    <a:pt x="152400" y="223935"/>
                  </a:cubicBezTo>
                  <a:cubicBezTo>
                    <a:pt x="148083" y="228252"/>
                    <a:pt x="142240" y="230708"/>
                    <a:pt x="137160" y="234095"/>
                  </a:cubicBezTo>
                  <a:cubicBezTo>
                    <a:pt x="126304" y="230476"/>
                    <a:pt x="112763" y="225530"/>
                    <a:pt x="101600" y="223935"/>
                  </a:cubicBezTo>
                  <a:cubicBezTo>
                    <a:pt x="84753" y="221528"/>
                    <a:pt x="67733" y="220548"/>
                    <a:pt x="50800" y="218855"/>
                  </a:cubicBezTo>
                  <a:lnTo>
                    <a:pt x="30480" y="188375"/>
                  </a:lnTo>
                  <a:lnTo>
                    <a:pt x="20320" y="173135"/>
                  </a:lnTo>
                  <a:cubicBezTo>
                    <a:pt x="18627" y="134188"/>
                    <a:pt x="18017" y="95179"/>
                    <a:pt x="15240" y="56295"/>
                  </a:cubicBezTo>
                  <a:cubicBezTo>
                    <a:pt x="8832" y="-33422"/>
                    <a:pt x="2540" y="26662"/>
                    <a:pt x="0" y="2073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102"/>
            <p:cNvSpPr/>
            <p:nvPr/>
          </p:nvSpPr>
          <p:spPr>
            <a:xfrm>
              <a:off x="5362029" y="3879608"/>
              <a:ext cx="234815" cy="240294"/>
            </a:xfrm>
            <a:custGeom>
              <a:avLst/>
              <a:gdLst>
                <a:gd name="connsiteX0" fmla="*/ 16375 w 117975"/>
                <a:gd name="connsiteY0" fmla="*/ 15336 h 233776"/>
                <a:gd name="connsiteX1" fmla="*/ 16375 w 117975"/>
                <a:gd name="connsiteY1" fmla="*/ 15336 h 233776"/>
                <a:gd name="connsiteX2" fmla="*/ 92575 w 117975"/>
                <a:gd name="connsiteY2" fmla="*/ 10256 h 233776"/>
                <a:gd name="connsiteX3" fmla="*/ 107815 w 117975"/>
                <a:gd name="connsiteY3" fmla="*/ 96 h 233776"/>
                <a:gd name="connsiteX4" fmla="*/ 117975 w 117975"/>
                <a:gd name="connsiteY4" fmla="*/ 15336 h 233776"/>
                <a:gd name="connsiteX5" fmla="*/ 112895 w 117975"/>
                <a:gd name="connsiteY5" fmla="*/ 203296 h 233776"/>
                <a:gd name="connsiteX6" fmla="*/ 107815 w 117975"/>
                <a:gd name="connsiteY6" fmla="*/ 223616 h 233776"/>
                <a:gd name="connsiteX7" fmla="*/ 92575 w 117975"/>
                <a:gd name="connsiteY7" fmla="*/ 233776 h 233776"/>
                <a:gd name="connsiteX8" fmla="*/ 77335 w 117975"/>
                <a:gd name="connsiteY8" fmla="*/ 228696 h 233776"/>
                <a:gd name="connsiteX9" fmla="*/ 51935 w 117975"/>
                <a:gd name="connsiteY9" fmla="*/ 203296 h 233776"/>
                <a:gd name="connsiteX10" fmla="*/ 21455 w 117975"/>
                <a:gd name="connsiteY10" fmla="*/ 193136 h 233776"/>
                <a:gd name="connsiteX11" fmla="*/ 11295 w 117975"/>
                <a:gd name="connsiteY11" fmla="*/ 162656 h 233776"/>
                <a:gd name="connsiteX12" fmla="*/ 6215 w 117975"/>
                <a:gd name="connsiteY12" fmla="*/ 147416 h 233776"/>
                <a:gd name="connsiteX13" fmla="*/ 16375 w 117975"/>
                <a:gd name="connsiteY13" fmla="*/ 15336 h 23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975" h="233776">
                  <a:moveTo>
                    <a:pt x="16375" y="15336"/>
                  </a:moveTo>
                  <a:lnTo>
                    <a:pt x="16375" y="15336"/>
                  </a:lnTo>
                  <a:cubicBezTo>
                    <a:pt x="41775" y="13643"/>
                    <a:pt x="67465" y="14441"/>
                    <a:pt x="92575" y="10256"/>
                  </a:cubicBezTo>
                  <a:cubicBezTo>
                    <a:pt x="98597" y="9252"/>
                    <a:pt x="101828" y="-1101"/>
                    <a:pt x="107815" y="96"/>
                  </a:cubicBezTo>
                  <a:cubicBezTo>
                    <a:pt x="113802" y="1293"/>
                    <a:pt x="114588" y="10256"/>
                    <a:pt x="117975" y="15336"/>
                  </a:cubicBezTo>
                  <a:cubicBezTo>
                    <a:pt x="116282" y="77989"/>
                    <a:pt x="115949" y="140694"/>
                    <a:pt x="112895" y="203296"/>
                  </a:cubicBezTo>
                  <a:cubicBezTo>
                    <a:pt x="112555" y="210270"/>
                    <a:pt x="111688" y="217807"/>
                    <a:pt x="107815" y="223616"/>
                  </a:cubicBezTo>
                  <a:cubicBezTo>
                    <a:pt x="104428" y="228696"/>
                    <a:pt x="97655" y="230389"/>
                    <a:pt x="92575" y="233776"/>
                  </a:cubicBezTo>
                  <a:cubicBezTo>
                    <a:pt x="87495" y="232083"/>
                    <a:pt x="81516" y="232041"/>
                    <a:pt x="77335" y="228696"/>
                  </a:cubicBezTo>
                  <a:cubicBezTo>
                    <a:pt x="49818" y="206683"/>
                    <a:pt x="86225" y="218536"/>
                    <a:pt x="51935" y="203296"/>
                  </a:cubicBezTo>
                  <a:cubicBezTo>
                    <a:pt x="42148" y="198946"/>
                    <a:pt x="21455" y="193136"/>
                    <a:pt x="21455" y="193136"/>
                  </a:cubicBezTo>
                  <a:lnTo>
                    <a:pt x="11295" y="162656"/>
                  </a:lnTo>
                  <a:lnTo>
                    <a:pt x="6215" y="147416"/>
                  </a:lnTo>
                  <a:cubicBezTo>
                    <a:pt x="-11716" y="93622"/>
                    <a:pt x="14682" y="37349"/>
                    <a:pt x="16375" y="15336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组合 55"/>
            <p:cNvGrpSpPr/>
            <p:nvPr/>
          </p:nvGrpSpPr>
          <p:grpSpPr>
            <a:xfrm>
              <a:off x="5306937" y="3263482"/>
              <a:ext cx="926729" cy="907843"/>
              <a:chOff x="2762897" y="3263482"/>
              <a:chExt cx="926729" cy="907843"/>
            </a:xfrm>
          </p:grpSpPr>
          <p:pic>
            <p:nvPicPr>
              <p:cNvPr id="64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1262" y="4045741"/>
                <a:ext cx="201457" cy="1255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7858" y="3263482"/>
                <a:ext cx="311768" cy="127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6600" y="3310579"/>
                <a:ext cx="311768" cy="127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3298" y="3359313"/>
                <a:ext cx="311768" cy="127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1840" y="3401547"/>
                <a:ext cx="246529" cy="131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8371" y="3877084"/>
                <a:ext cx="311768" cy="127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2375" y="3932560"/>
                <a:ext cx="311768" cy="127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2897" y="3978923"/>
                <a:ext cx="311768" cy="127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" name="组合 110"/>
            <p:cNvGrpSpPr/>
            <p:nvPr/>
          </p:nvGrpSpPr>
          <p:grpSpPr>
            <a:xfrm>
              <a:off x="5150030" y="2910287"/>
              <a:ext cx="1625521" cy="1222715"/>
              <a:chOff x="2762430" y="4396187"/>
              <a:chExt cx="1625521" cy="1222715"/>
            </a:xfrm>
          </p:grpSpPr>
          <p:cxnSp>
            <p:nvCxnSpPr>
              <p:cNvPr id="112" name="Straight Connector 2"/>
              <p:cNvCxnSpPr/>
              <p:nvPr/>
            </p:nvCxnSpPr>
            <p:spPr>
              <a:xfrm>
                <a:off x="3725793" y="442922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222"/>
              <p:cNvCxnSpPr/>
              <p:nvPr/>
            </p:nvCxnSpPr>
            <p:spPr>
              <a:xfrm>
                <a:off x="3702757" y="446742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223"/>
              <p:cNvCxnSpPr/>
              <p:nvPr/>
            </p:nvCxnSpPr>
            <p:spPr>
              <a:xfrm>
                <a:off x="3580191" y="466453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224"/>
              <p:cNvCxnSpPr/>
              <p:nvPr/>
            </p:nvCxnSpPr>
            <p:spPr>
              <a:xfrm flipV="1">
                <a:off x="3643673" y="4591159"/>
                <a:ext cx="267930" cy="489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225"/>
              <p:cNvCxnSpPr/>
              <p:nvPr/>
            </p:nvCxnSpPr>
            <p:spPr>
              <a:xfrm>
                <a:off x="3354009" y="5042422"/>
                <a:ext cx="2209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226"/>
              <p:cNvCxnSpPr/>
              <p:nvPr/>
            </p:nvCxnSpPr>
            <p:spPr>
              <a:xfrm>
                <a:off x="3227335" y="5167938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227"/>
              <p:cNvCxnSpPr/>
              <p:nvPr/>
            </p:nvCxnSpPr>
            <p:spPr>
              <a:xfrm>
                <a:off x="3539103" y="454261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228"/>
              <p:cNvCxnSpPr/>
              <p:nvPr/>
            </p:nvCxnSpPr>
            <p:spPr>
              <a:xfrm>
                <a:off x="3878193" y="458162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229"/>
              <p:cNvCxnSpPr/>
              <p:nvPr/>
            </p:nvCxnSpPr>
            <p:spPr>
              <a:xfrm>
                <a:off x="3691503" y="4733021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230"/>
              <p:cNvCxnSpPr/>
              <p:nvPr/>
            </p:nvCxnSpPr>
            <p:spPr>
              <a:xfrm>
                <a:off x="3643673" y="4853047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231"/>
              <p:cNvCxnSpPr/>
              <p:nvPr/>
            </p:nvCxnSpPr>
            <p:spPr>
              <a:xfrm>
                <a:off x="3379738" y="4913251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232"/>
              <p:cNvCxnSpPr/>
              <p:nvPr/>
            </p:nvCxnSpPr>
            <p:spPr>
              <a:xfrm>
                <a:off x="2923943" y="522180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233"/>
              <p:cNvCxnSpPr/>
              <p:nvPr/>
            </p:nvCxnSpPr>
            <p:spPr>
              <a:xfrm>
                <a:off x="2841815" y="5393113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234"/>
              <p:cNvCxnSpPr/>
              <p:nvPr/>
            </p:nvCxnSpPr>
            <p:spPr>
              <a:xfrm>
                <a:off x="2762430" y="5448529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235"/>
              <p:cNvCxnSpPr/>
              <p:nvPr/>
            </p:nvCxnSpPr>
            <p:spPr>
              <a:xfrm>
                <a:off x="3315716" y="4984529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236"/>
              <p:cNvCxnSpPr/>
              <p:nvPr/>
            </p:nvCxnSpPr>
            <p:spPr>
              <a:xfrm>
                <a:off x="3174402" y="5100197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237"/>
              <p:cNvCxnSpPr/>
              <p:nvPr/>
            </p:nvCxnSpPr>
            <p:spPr>
              <a:xfrm>
                <a:off x="3442567" y="4778934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238"/>
              <p:cNvCxnSpPr/>
              <p:nvPr/>
            </p:nvCxnSpPr>
            <p:spPr>
              <a:xfrm flipV="1">
                <a:off x="3903712" y="4781430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239"/>
              <p:cNvCxnSpPr/>
              <p:nvPr/>
            </p:nvCxnSpPr>
            <p:spPr>
              <a:xfrm>
                <a:off x="3390714" y="4702541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240"/>
              <p:cNvCxnSpPr/>
              <p:nvPr/>
            </p:nvCxnSpPr>
            <p:spPr>
              <a:xfrm flipV="1">
                <a:off x="3639494" y="5041318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241"/>
              <p:cNvCxnSpPr/>
              <p:nvPr/>
            </p:nvCxnSpPr>
            <p:spPr>
              <a:xfrm flipV="1">
                <a:off x="3623983" y="510019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242"/>
              <p:cNvCxnSpPr/>
              <p:nvPr/>
            </p:nvCxnSpPr>
            <p:spPr>
              <a:xfrm flipV="1">
                <a:off x="3064921" y="5292550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243"/>
              <p:cNvCxnSpPr/>
              <p:nvPr/>
            </p:nvCxnSpPr>
            <p:spPr>
              <a:xfrm flipV="1">
                <a:off x="3056807" y="5036374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244"/>
              <p:cNvCxnSpPr/>
              <p:nvPr/>
            </p:nvCxnSpPr>
            <p:spPr>
              <a:xfrm flipV="1">
                <a:off x="2917646" y="515039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245"/>
              <p:cNvCxnSpPr/>
              <p:nvPr/>
            </p:nvCxnSpPr>
            <p:spPr>
              <a:xfrm flipV="1">
                <a:off x="3256177" y="5221805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246"/>
              <p:cNvCxnSpPr/>
              <p:nvPr/>
            </p:nvCxnSpPr>
            <p:spPr>
              <a:xfrm flipV="1">
                <a:off x="3331708" y="533763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247"/>
              <p:cNvCxnSpPr/>
              <p:nvPr/>
            </p:nvCxnSpPr>
            <p:spPr>
              <a:xfrm flipV="1">
                <a:off x="3196152" y="5419689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248"/>
              <p:cNvCxnSpPr/>
              <p:nvPr/>
            </p:nvCxnSpPr>
            <p:spPr>
              <a:xfrm flipV="1">
                <a:off x="3505233" y="5294630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249"/>
              <p:cNvCxnSpPr/>
              <p:nvPr/>
            </p:nvCxnSpPr>
            <p:spPr>
              <a:xfrm flipV="1">
                <a:off x="3209646" y="5392109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250"/>
              <p:cNvCxnSpPr/>
              <p:nvPr/>
            </p:nvCxnSpPr>
            <p:spPr>
              <a:xfrm flipV="1">
                <a:off x="3132291" y="551147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251"/>
              <p:cNvCxnSpPr/>
              <p:nvPr/>
            </p:nvCxnSpPr>
            <p:spPr>
              <a:xfrm flipV="1">
                <a:off x="2819534" y="5272469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252"/>
              <p:cNvCxnSpPr/>
              <p:nvPr/>
            </p:nvCxnSpPr>
            <p:spPr>
              <a:xfrm flipV="1">
                <a:off x="2806143" y="549211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253"/>
              <p:cNvCxnSpPr/>
              <p:nvPr/>
            </p:nvCxnSpPr>
            <p:spPr>
              <a:xfrm flipV="1">
                <a:off x="3750353" y="4941788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254"/>
              <p:cNvCxnSpPr/>
              <p:nvPr/>
            </p:nvCxnSpPr>
            <p:spPr>
              <a:xfrm flipV="1">
                <a:off x="3088357" y="5338641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255"/>
              <p:cNvCxnSpPr/>
              <p:nvPr/>
            </p:nvCxnSpPr>
            <p:spPr>
              <a:xfrm flipV="1">
                <a:off x="3613405" y="5167938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256"/>
              <p:cNvCxnSpPr/>
              <p:nvPr/>
            </p:nvCxnSpPr>
            <p:spPr>
              <a:xfrm flipV="1">
                <a:off x="2788965" y="5342141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257"/>
              <p:cNvCxnSpPr/>
              <p:nvPr/>
            </p:nvCxnSpPr>
            <p:spPr>
              <a:xfrm flipV="1">
                <a:off x="2843203" y="5521115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258"/>
              <p:cNvCxnSpPr/>
              <p:nvPr/>
            </p:nvCxnSpPr>
            <p:spPr>
              <a:xfrm flipV="1">
                <a:off x="2837014" y="5559531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259"/>
              <p:cNvCxnSpPr/>
              <p:nvPr/>
            </p:nvCxnSpPr>
            <p:spPr>
              <a:xfrm flipV="1">
                <a:off x="3140795" y="5551584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260"/>
              <p:cNvCxnSpPr/>
              <p:nvPr/>
            </p:nvCxnSpPr>
            <p:spPr>
              <a:xfrm flipV="1">
                <a:off x="3170647" y="5475804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261"/>
              <p:cNvCxnSpPr/>
              <p:nvPr/>
            </p:nvCxnSpPr>
            <p:spPr>
              <a:xfrm flipV="1">
                <a:off x="2897330" y="5584874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262"/>
              <p:cNvCxnSpPr/>
              <p:nvPr/>
            </p:nvCxnSpPr>
            <p:spPr>
              <a:xfrm flipV="1">
                <a:off x="3719602" y="4994645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263"/>
              <p:cNvCxnSpPr/>
              <p:nvPr/>
            </p:nvCxnSpPr>
            <p:spPr>
              <a:xfrm flipV="1">
                <a:off x="3903712" y="4809809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264"/>
              <p:cNvCxnSpPr/>
              <p:nvPr/>
            </p:nvCxnSpPr>
            <p:spPr>
              <a:xfrm flipV="1">
                <a:off x="3634063" y="5134153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265"/>
              <p:cNvCxnSpPr/>
              <p:nvPr/>
            </p:nvCxnSpPr>
            <p:spPr>
              <a:xfrm flipV="1">
                <a:off x="3666779" y="4811825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266"/>
              <p:cNvCxnSpPr/>
              <p:nvPr/>
            </p:nvCxnSpPr>
            <p:spPr>
              <a:xfrm flipV="1">
                <a:off x="2935315" y="5418685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267"/>
              <p:cNvCxnSpPr/>
              <p:nvPr/>
            </p:nvCxnSpPr>
            <p:spPr>
              <a:xfrm flipV="1">
                <a:off x="3416253" y="482765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268"/>
              <p:cNvCxnSpPr/>
              <p:nvPr/>
            </p:nvCxnSpPr>
            <p:spPr>
              <a:xfrm flipV="1">
                <a:off x="2920542" y="5474801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269"/>
              <p:cNvCxnSpPr/>
              <p:nvPr/>
            </p:nvCxnSpPr>
            <p:spPr>
              <a:xfrm flipV="1">
                <a:off x="3294861" y="4861841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270"/>
              <p:cNvCxnSpPr/>
              <p:nvPr/>
            </p:nvCxnSpPr>
            <p:spPr>
              <a:xfrm flipV="1">
                <a:off x="3459050" y="4881662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272"/>
              <p:cNvCxnSpPr/>
              <p:nvPr/>
            </p:nvCxnSpPr>
            <p:spPr>
              <a:xfrm flipV="1">
                <a:off x="3597411" y="450766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273"/>
              <p:cNvCxnSpPr/>
              <p:nvPr/>
            </p:nvCxnSpPr>
            <p:spPr>
              <a:xfrm flipV="1">
                <a:off x="3911603" y="4505525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274"/>
              <p:cNvCxnSpPr/>
              <p:nvPr/>
            </p:nvCxnSpPr>
            <p:spPr>
              <a:xfrm flipV="1">
                <a:off x="3620271" y="5338523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275"/>
              <p:cNvCxnSpPr/>
              <p:nvPr/>
            </p:nvCxnSpPr>
            <p:spPr>
              <a:xfrm flipV="1">
                <a:off x="2897330" y="5098433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276"/>
              <p:cNvCxnSpPr/>
              <p:nvPr/>
            </p:nvCxnSpPr>
            <p:spPr>
              <a:xfrm flipV="1">
                <a:off x="3171114" y="5617898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277"/>
              <p:cNvCxnSpPr/>
              <p:nvPr/>
            </p:nvCxnSpPr>
            <p:spPr>
              <a:xfrm flipV="1">
                <a:off x="3149163" y="4945288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278"/>
              <p:cNvCxnSpPr/>
              <p:nvPr/>
            </p:nvCxnSpPr>
            <p:spPr>
              <a:xfrm flipV="1">
                <a:off x="3305394" y="4805480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280"/>
              <p:cNvCxnSpPr/>
              <p:nvPr/>
            </p:nvCxnSpPr>
            <p:spPr>
              <a:xfrm>
                <a:off x="3224347" y="5258778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281"/>
              <p:cNvCxnSpPr/>
              <p:nvPr/>
            </p:nvCxnSpPr>
            <p:spPr>
              <a:xfrm flipV="1">
                <a:off x="3538358" y="5484618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282"/>
              <p:cNvCxnSpPr/>
              <p:nvPr/>
            </p:nvCxnSpPr>
            <p:spPr>
              <a:xfrm flipV="1">
                <a:off x="3410006" y="553134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283"/>
              <p:cNvCxnSpPr/>
              <p:nvPr/>
            </p:nvCxnSpPr>
            <p:spPr>
              <a:xfrm flipV="1">
                <a:off x="3499852" y="5393113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284"/>
              <p:cNvCxnSpPr/>
              <p:nvPr/>
            </p:nvCxnSpPr>
            <p:spPr>
              <a:xfrm flipV="1">
                <a:off x="3546249" y="5208713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286"/>
              <p:cNvCxnSpPr/>
              <p:nvPr/>
            </p:nvCxnSpPr>
            <p:spPr>
              <a:xfrm>
                <a:off x="4014571" y="454261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287"/>
              <p:cNvCxnSpPr/>
              <p:nvPr/>
            </p:nvCxnSpPr>
            <p:spPr>
              <a:xfrm flipV="1">
                <a:off x="4140714" y="4699856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288"/>
              <p:cNvCxnSpPr/>
              <p:nvPr/>
            </p:nvCxnSpPr>
            <p:spPr>
              <a:xfrm flipV="1">
                <a:off x="4094795" y="4751665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289"/>
              <p:cNvCxnSpPr/>
              <p:nvPr/>
            </p:nvCxnSpPr>
            <p:spPr>
              <a:xfrm flipV="1">
                <a:off x="2910999" y="5617396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290"/>
              <p:cNvCxnSpPr/>
              <p:nvPr/>
            </p:nvCxnSpPr>
            <p:spPr>
              <a:xfrm flipV="1">
                <a:off x="4133321" y="4429031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91"/>
              <p:cNvCxnSpPr/>
              <p:nvPr/>
            </p:nvCxnSpPr>
            <p:spPr>
              <a:xfrm flipV="1">
                <a:off x="3266788" y="5134741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92"/>
              <p:cNvCxnSpPr/>
              <p:nvPr/>
            </p:nvCxnSpPr>
            <p:spPr>
              <a:xfrm flipV="1">
                <a:off x="3095283" y="491224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93"/>
              <p:cNvCxnSpPr/>
              <p:nvPr/>
            </p:nvCxnSpPr>
            <p:spPr>
              <a:xfrm>
                <a:off x="3691503" y="4685490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94"/>
              <p:cNvCxnSpPr/>
              <p:nvPr/>
            </p:nvCxnSpPr>
            <p:spPr>
              <a:xfrm>
                <a:off x="3836283" y="489313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95"/>
              <p:cNvCxnSpPr/>
              <p:nvPr/>
            </p:nvCxnSpPr>
            <p:spPr>
              <a:xfrm>
                <a:off x="3410006" y="5617898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96"/>
              <p:cNvCxnSpPr/>
              <p:nvPr/>
            </p:nvCxnSpPr>
            <p:spPr>
              <a:xfrm>
                <a:off x="3315011" y="4627545"/>
                <a:ext cx="3733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177"/>
              <p:cNvCxnSpPr/>
              <p:nvPr/>
            </p:nvCxnSpPr>
            <p:spPr>
              <a:xfrm flipV="1">
                <a:off x="3988314" y="4629036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178"/>
              <p:cNvCxnSpPr/>
              <p:nvPr/>
            </p:nvCxnSpPr>
            <p:spPr>
              <a:xfrm flipV="1">
                <a:off x="3700037" y="4399473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179"/>
              <p:cNvCxnSpPr/>
              <p:nvPr/>
            </p:nvCxnSpPr>
            <p:spPr>
              <a:xfrm flipV="1">
                <a:off x="4000274" y="4396187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180"/>
              <p:cNvCxnSpPr/>
              <p:nvPr/>
            </p:nvCxnSpPr>
            <p:spPr>
              <a:xfrm flipV="1">
                <a:off x="3354009" y="5574173"/>
                <a:ext cx="221718" cy="1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3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761153" y="1766433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658549" y="1855868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558683" y="1932223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5002073" y="1564722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5157138" y="1424941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05" y="1391306"/>
            <a:ext cx="1581952" cy="896517"/>
          </a:xfrm>
          <a:prstGeom prst="rect">
            <a:avLst/>
          </a:prstGeom>
        </p:spPr>
      </p:pic>
      <p:sp>
        <p:nvSpPr>
          <p:cNvPr id="311" name="Rectangle 150"/>
          <p:cNvSpPr/>
          <p:nvPr/>
        </p:nvSpPr>
        <p:spPr>
          <a:xfrm rot="19885057">
            <a:off x="2941377" y="1563252"/>
            <a:ext cx="279987" cy="12939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2" name="Flowchart: Manual Operation 151"/>
          <p:cNvSpPr/>
          <p:nvPr/>
        </p:nvSpPr>
        <p:spPr>
          <a:xfrm rot="9085057">
            <a:off x="3003581" y="1666042"/>
            <a:ext cx="249737" cy="67500"/>
          </a:xfrm>
          <a:prstGeom prst="flowChartManualOperati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313" name="组合 312"/>
          <p:cNvGrpSpPr/>
          <p:nvPr/>
        </p:nvGrpSpPr>
        <p:grpSpPr>
          <a:xfrm>
            <a:off x="5669788" y="3661649"/>
            <a:ext cx="2698386" cy="265597"/>
            <a:chOff x="5569314" y="3544403"/>
            <a:chExt cx="3060336" cy="432016"/>
          </a:xfrm>
        </p:grpSpPr>
        <p:sp>
          <p:nvSpPr>
            <p:cNvPr id="314" name="Cube 152"/>
            <p:cNvSpPr/>
            <p:nvPr/>
          </p:nvSpPr>
          <p:spPr>
            <a:xfrm>
              <a:off x="5569314" y="3544403"/>
              <a:ext cx="1574436" cy="428693"/>
            </a:xfrm>
            <a:prstGeom prst="cube">
              <a:avLst>
                <a:gd name="adj" fmla="val 60644"/>
              </a:avLst>
            </a:prstGeom>
            <a:solidFill>
              <a:schemeClr val="bg1">
                <a:lumMod val="65000"/>
              </a:schemeClr>
            </a:solidFill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5" name="Cube 153"/>
            <p:cNvSpPr/>
            <p:nvPr/>
          </p:nvSpPr>
          <p:spPr>
            <a:xfrm>
              <a:off x="6886575" y="3547726"/>
              <a:ext cx="1743075" cy="428693"/>
            </a:xfrm>
            <a:prstGeom prst="cube">
              <a:avLst>
                <a:gd name="adj" fmla="val 60644"/>
              </a:avLst>
            </a:prstGeom>
            <a:solidFill>
              <a:srgbClr val="FF0000"/>
            </a:solidFill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6" name="组合 315"/>
          <p:cNvGrpSpPr/>
          <p:nvPr/>
        </p:nvGrpSpPr>
        <p:grpSpPr>
          <a:xfrm>
            <a:off x="7183776" y="1879721"/>
            <a:ext cx="1522871" cy="338759"/>
            <a:chOff x="7303039" y="1356113"/>
            <a:chExt cx="1522871" cy="338759"/>
          </a:xfrm>
        </p:grpSpPr>
        <p:sp>
          <p:nvSpPr>
            <p:cNvPr id="317" name="Cube 154"/>
            <p:cNvSpPr/>
            <p:nvPr/>
          </p:nvSpPr>
          <p:spPr>
            <a:xfrm>
              <a:off x="7303039" y="1356113"/>
              <a:ext cx="873526" cy="334502"/>
            </a:xfrm>
            <a:prstGeom prst="cube">
              <a:avLst>
                <a:gd name="adj" fmla="val 60644"/>
              </a:avLst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8" name="Cube 155"/>
            <p:cNvSpPr/>
            <p:nvPr/>
          </p:nvSpPr>
          <p:spPr>
            <a:xfrm>
              <a:off x="7952384" y="1360370"/>
              <a:ext cx="873526" cy="334502"/>
            </a:xfrm>
            <a:prstGeom prst="cube">
              <a:avLst>
                <a:gd name="adj" fmla="val 6064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9" name="Can 157"/>
          <p:cNvSpPr/>
          <p:nvPr/>
        </p:nvSpPr>
        <p:spPr>
          <a:xfrm rot="3000144" flipH="1">
            <a:off x="4811427" y="1031360"/>
            <a:ext cx="41176" cy="1444381"/>
          </a:xfrm>
          <a:prstGeom prst="ca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320" name="Straight Arrow Connector 169"/>
          <p:cNvCxnSpPr/>
          <p:nvPr/>
        </p:nvCxnSpPr>
        <p:spPr>
          <a:xfrm>
            <a:off x="4890467" y="3796623"/>
            <a:ext cx="387035" cy="0"/>
          </a:xfrm>
          <a:prstGeom prst="straightConnector1">
            <a:avLst/>
          </a:prstGeom>
          <a:ln w="41275" cap="sq" cmpd="sng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171"/>
          <p:cNvCxnSpPr/>
          <p:nvPr/>
        </p:nvCxnSpPr>
        <p:spPr>
          <a:xfrm>
            <a:off x="3144596" y="1748479"/>
            <a:ext cx="835267" cy="815661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4" name="组合 76"/>
          <p:cNvGrpSpPr/>
          <p:nvPr/>
        </p:nvGrpSpPr>
        <p:grpSpPr>
          <a:xfrm>
            <a:off x="5921221" y="1563748"/>
            <a:ext cx="1097760" cy="541697"/>
            <a:chOff x="5429608" y="1839982"/>
            <a:chExt cx="1819926" cy="863936"/>
          </a:xfrm>
        </p:grpSpPr>
        <p:cxnSp>
          <p:nvCxnSpPr>
            <p:cNvPr id="325" name="Straight Connector 125"/>
            <p:cNvCxnSpPr/>
            <p:nvPr/>
          </p:nvCxnSpPr>
          <p:spPr>
            <a:xfrm>
              <a:off x="6199506" y="2416632"/>
              <a:ext cx="161250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131"/>
            <p:cNvCxnSpPr/>
            <p:nvPr/>
          </p:nvCxnSpPr>
          <p:spPr>
            <a:xfrm>
              <a:off x="6298496" y="2331281"/>
              <a:ext cx="152850" cy="8929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132"/>
            <p:cNvCxnSpPr/>
            <p:nvPr/>
          </p:nvCxnSpPr>
          <p:spPr>
            <a:xfrm>
              <a:off x="6109206" y="2473397"/>
              <a:ext cx="16074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133"/>
            <p:cNvCxnSpPr/>
            <p:nvPr/>
          </p:nvCxnSpPr>
          <p:spPr>
            <a:xfrm>
              <a:off x="6418788" y="231638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139"/>
            <p:cNvCxnSpPr/>
            <p:nvPr/>
          </p:nvCxnSpPr>
          <p:spPr>
            <a:xfrm>
              <a:off x="6046216" y="1971121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140"/>
            <p:cNvCxnSpPr/>
            <p:nvPr/>
          </p:nvCxnSpPr>
          <p:spPr>
            <a:xfrm>
              <a:off x="5955080" y="2082704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141"/>
            <p:cNvCxnSpPr/>
            <p:nvPr/>
          </p:nvCxnSpPr>
          <p:spPr>
            <a:xfrm>
              <a:off x="5935990" y="2166088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142"/>
            <p:cNvCxnSpPr/>
            <p:nvPr/>
          </p:nvCxnSpPr>
          <p:spPr>
            <a:xfrm>
              <a:off x="6280131" y="200845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143"/>
            <p:cNvCxnSpPr/>
            <p:nvPr/>
          </p:nvCxnSpPr>
          <p:spPr>
            <a:xfrm>
              <a:off x="6106407" y="2107037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144"/>
            <p:cNvCxnSpPr/>
            <p:nvPr/>
          </p:nvCxnSpPr>
          <p:spPr>
            <a:xfrm>
              <a:off x="5900010" y="2276130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145"/>
            <p:cNvCxnSpPr/>
            <p:nvPr/>
          </p:nvCxnSpPr>
          <p:spPr>
            <a:xfrm>
              <a:off x="6512183" y="221939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146"/>
            <p:cNvCxnSpPr/>
            <p:nvPr/>
          </p:nvCxnSpPr>
          <p:spPr>
            <a:xfrm>
              <a:off x="6597373" y="212973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165"/>
            <p:cNvCxnSpPr/>
            <p:nvPr/>
          </p:nvCxnSpPr>
          <p:spPr>
            <a:xfrm>
              <a:off x="6694068" y="204638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173"/>
            <p:cNvCxnSpPr/>
            <p:nvPr/>
          </p:nvCxnSpPr>
          <p:spPr>
            <a:xfrm>
              <a:off x="5904600" y="2472754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174"/>
            <p:cNvCxnSpPr/>
            <p:nvPr/>
          </p:nvCxnSpPr>
          <p:spPr>
            <a:xfrm>
              <a:off x="6397803" y="1952935"/>
              <a:ext cx="104208" cy="776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181"/>
            <p:cNvCxnSpPr/>
            <p:nvPr/>
          </p:nvCxnSpPr>
          <p:spPr>
            <a:xfrm>
              <a:off x="5429608" y="2266493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182"/>
            <p:cNvCxnSpPr/>
            <p:nvPr/>
          </p:nvCxnSpPr>
          <p:spPr>
            <a:xfrm>
              <a:off x="5581784" y="2095333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183"/>
            <p:cNvCxnSpPr/>
            <p:nvPr/>
          </p:nvCxnSpPr>
          <p:spPr>
            <a:xfrm>
              <a:off x="5724663" y="2390760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138"/>
            <p:cNvCxnSpPr/>
            <p:nvPr/>
          </p:nvCxnSpPr>
          <p:spPr>
            <a:xfrm>
              <a:off x="5673249" y="1971120"/>
              <a:ext cx="161250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147"/>
            <p:cNvCxnSpPr/>
            <p:nvPr/>
          </p:nvCxnSpPr>
          <p:spPr>
            <a:xfrm>
              <a:off x="5634945" y="2001741"/>
              <a:ext cx="152850" cy="8929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148"/>
            <p:cNvCxnSpPr/>
            <p:nvPr/>
          </p:nvCxnSpPr>
          <p:spPr>
            <a:xfrm>
              <a:off x="5971896" y="1839982"/>
              <a:ext cx="16074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184"/>
            <p:cNvCxnSpPr/>
            <p:nvPr/>
          </p:nvCxnSpPr>
          <p:spPr>
            <a:xfrm>
              <a:off x="7052109" y="2150493"/>
              <a:ext cx="197425" cy="3465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185"/>
            <p:cNvCxnSpPr/>
            <p:nvPr/>
          </p:nvCxnSpPr>
          <p:spPr>
            <a:xfrm>
              <a:off x="6823273" y="2358899"/>
              <a:ext cx="160969" cy="2527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186"/>
            <p:cNvCxnSpPr/>
            <p:nvPr/>
          </p:nvCxnSpPr>
          <p:spPr>
            <a:xfrm>
              <a:off x="6721668" y="2436588"/>
              <a:ext cx="171620" cy="1177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187"/>
            <p:cNvCxnSpPr/>
            <p:nvPr/>
          </p:nvCxnSpPr>
          <p:spPr>
            <a:xfrm>
              <a:off x="6121155" y="256101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189"/>
            <p:cNvCxnSpPr/>
            <p:nvPr/>
          </p:nvCxnSpPr>
          <p:spPr>
            <a:xfrm>
              <a:off x="6962464" y="2268491"/>
              <a:ext cx="130359" cy="3189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190"/>
            <p:cNvCxnSpPr/>
            <p:nvPr/>
          </p:nvCxnSpPr>
          <p:spPr>
            <a:xfrm>
              <a:off x="6469662" y="2602357"/>
              <a:ext cx="186547" cy="2645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191"/>
            <p:cNvCxnSpPr/>
            <p:nvPr/>
          </p:nvCxnSpPr>
          <p:spPr>
            <a:xfrm>
              <a:off x="6581379" y="2535285"/>
              <a:ext cx="171428" cy="12635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194"/>
            <p:cNvCxnSpPr/>
            <p:nvPr/>
          </p:nvCxnSpPr>
          <p:spPr>
            <a:xfrm>
              <a:off x="6419740" y="2657039"/>
              <a:ext cx="178793" cy="4687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195"/>
            <p:cNvCxnSpPr/>
            <p:nvPr/>
          </p:nvCxnSpPr>
          <p:spPr>
            <a:xfrm>
              <a:off x="5934493" y="1969578"/>
              <a:ext cx="104208" cy="776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196"/>
            <p:cNvCxnSpPr/>
            <p:nvPr/>
          </p:nvCxnSpPr>
          <p:spPr>
            <a:xfrm>
              <a:off x="6542826" y="2328849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197"/>
            <p:cNvCxnSpPr/>
            <p:nvPr/>
          </p:nvCxnSpPr>
          <p:spPr>
            <a:xfrm>
              <a:off x="6770008" y="2250545"/>
              <a:ext cx="117672" cy="31895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198"/>
            <p:cNvCxnSpPr/>
            <p:nvPr/>
          </p:nvCxnSpPr>
          <p:spPr>
            <a:xfrm>
              <a:off x="5940696" y="2387196"/>
              <a:ext cx="117672" cy="6778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" name="Freeform 342"/>
          <p:cNvSpPr/>
          <p:nvPr/>
        </p:nvSpPr>
        <p:spPr>
          <a:xfrm>
            <a:off x="2497846" y="2258088"/>
            <a:ext cx="160702" cy="172568"/>
          </a:xfrm>
          <a:custGeom>
            <a:avLst/>
            <a:gdLst>
              <a:gd name="connsiteX0" fmla="*/ 0 w 198120"/>
              <a:gd name="connsiteY0" fmla="*/ 20735 h 234095"/>
              <a:gd name="connsiteX1" fmla="*/ 0 w 198120"/>
              <a:gd name="connsiteY1" fmla="*/ 20735 h 234095"/>
              <a:gd name="connsiteX2" fmla="*/ 101600 w 198120"/>
              <a:gd name="connsiteY2" fmla="*/ 15655 h 234095"/>
              <a:gd name="connsiteX3" fmla="*/ 121920 w 198120"/>
              <a:gd name="connsiteY3" fmla="*/ 10575 h 234095"/>
              <a:gd name="connsiteX4" fmla="*/ 157480 w 198120"/>
              <a:gd name="connsiteY4" fmla="*/ 5495 h 234095"/>
              <a:gd name="connsiteX5" fmla="*/ 187960 w 198120"/>
              <a:gd name="connsiteY5" fmla="*/ 5495 h 234095"/>
              <a:gd name="connsiteX6" fmla="*/ 198120 w 198120"/>
              <a:gd name="connsiteY6" fmla="*/ 35975 h 234095"/>
              <a:gd name="connsiteX7" fmla="*/ 193040 w 198120"/>
              <a:gd name="connsiteY7" fmla="*/ 122335 h 234095"/>
              <a:gd name="connsiteX8" fmla="*/ 182880 w 198120"/>
              <a:gd name="connsiteY8" fmla="*/ 137575 h 234095"/>
              <a:gd name="connsiteX9" fmla="*/ 177800 w 198120"/>
              <a:gd name="connsiteY9" fmla="*/ 157895 h 234095"/>
              <a:gd name="connsiteX10" fmla="*/ 167640 w 198120"/>
              <a:gd name="connsiteY10" fmla="*/ 188375 h 234095"/>
              <a:gd name="connsiteX11" fmla="*/ 152400 w 198120"/>
              <a:gd name="connsiteY11" fmla="*/ 223935 h 234095"/>
              <a:gd name="connsiteX12" fmla="*/ 137160 w 198120"/>
              <a:gd name="connsiteY12" fmla="*/ 234095 h 234095"/>
              <a:gd name="connsiteX13" fmla="*/ 101600 w 198120"/>
              <a:gd name="connsiteY13" fmla="*/ 223935 h 234095"/>
              <a:gd name="connsiteX14" fmla="*/ 50800 w 198120"/>
              <a:gd name="connsiteY14" fmla="*/ 218855 h 234095"/>
              <a:gd name="connsiteX15" fmla="*/ 30480 w 198120"/>
              <a:gd name="connsiteY15" fmla="*/ 188375 h 234095"/>
              <a:gd name="connsiteX16" fmla="*/ 20320 w 198120"/>
              <a:gd name="connsiteY16" fmla="*/ 173135 h 234095"/>
              <a:gd name="connsiteX17" fmla="*/ 15240 w 198120"/>
              <a:gd name="connsiteY17" fmla="*/ 56295 h 234095"/>
              <a:gd name="connsiteX18" fmla="*/ 0 w 198120"/>
              <a:gd name="connsiteY18" fmla="*/ 20735 h 23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120" h="234095">
                <a:moveTo>
                  <a:pt x="0" y="20735"/>
                </a:moveTo>
                <a:lnTo>
                  <a:pt x="0" y="20735"/>
                </a:lnTo>
                <a:cubicBezTo>
                  <a:pt x="33867" y="19042"/>
                  <a:pt x="67808" y="18471"/>
                  <a:pt x="101600" y="15655"/>
                </a:cubicBezTo>
                <a:cubicBezTo>
                  <a:pt x="108558" y="15075"/>
                  <a:pt x="115051" y="11824"/>
                  <a:pt x="121920" y="10575"/>
                </a:cubicBezTo>
                <a:cubicBezTo>
                  <a:pt x="133701" y="8433"/>
                  <a:pt x="145627" y="7188"/>
                  <a:pt x="157480" y="5495"/>
                </a:cubicBezTo>
                <a:cubicBezTo>
                  <a:pt x="165295" y="2890"/>
                  <a:pt x="180145" y="-5447"/>
                  <a:pt x="187960" y="5495"/>
                </a:cubicBezTo>
                <a:cubicBezTo>
                  <a:pt x="194185" y="14210"/>
                  <a:pt x="198120" y="35975"/>
                  <a:pt x="198120" y="35975"/>
                </a:cubicBezTo>
                <a:cubicBezTo>
                  <a:pt x="196427" y="64762"/>
                  <a:pt x="197318" y="93818"/>
                  <a:pt x="193040" y="122335"/>
                </a:cubicBezTo>
                <a:cubicBezTo>
                  <a:pt x="192134" y="128373"/>
                  <a:pt x="185285" y="131963"/>
                  <a:pt x="182880" y="137575"/>
                </a:cubicBezTo>
                <a:cubicBezTo>
                  <a:pt x="180130" y="143992"/>
                  <a:pt x="179806" y="151208"/>
                  <a:pt x="177800" y="157895"/>
                </a:cubicBezTo>
                <a:cubicBezTo>
                  <a:pt x="174723" y="168153"/>
                  <a:pt x="171027" y="178215"/>
                  <a:pt x="167640" y="188375"/>
                </a:cubicBezTo>
                <a:cubicBezTo>
                  <a:pt x="161811" y="205863"/>
                  <a:pt x="165793" y="210542"/>
                  <a:pt x="152400" y="223935"/>
                </a:cubicBezTo>
                <a:cubicBezTo>
                  <a:pt x="148083" y="228252"/>
                  <a:pt x="142240" y="230708"/>
                  <a:pt x="137160" y="234095"/>
                </a:cubicBezTo>
                <a:cubicBezTo>
                  <a:pt x="126304" y="230476"/>
                  <a:pt x="112763" y="225530"/>
                  <a:pt x="101600" y="223935"/>
                </a:cubicBezTo>
                <a:cubicBezTo>
                  <a:pt x="84753" y="221528"/>
                  <a:pt x="67733" y="220548"/>
                  <a:pt x="50800" y="218855"/>
                </a:cubicBezTo>
                <a:lnTo>
                  <a:pt x="30480" y="188375"/>
                </a:lnTo>
                <a:lnTo>
                  <a:pt x="20320" y="173135"/>
                </a:lnTo>
                <a:cubicBezTo>
                  <a:pt x="18627" y="134188"/>
                  <a:pt x="18017" y="95179"/>
                  <a:pt x="15240" y="56295"/>
                </a:cubicBezTo>
                <a:cubicBezTo>
                  <a:pt x="8832" y="-33422"/>
                  <a:pt x="2540" y="26662"/>
                  <a:pt x="0" y="2073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59" name="Parallelogram 10"/>
          <p:cNvSpPr/>
          <p:nvPr/>
        </p:nvSpPr>
        <p:spPr>
          <a:xfrm rot="867744">
            <a:off x="1867277" y="2272904"/>
            <a:ext cx="1150671" cy="870811"/>
          </a:xfrm>
          <a:prstGeom prst="parallelogram">
            <a:avLst>
              <a:gd name="adj" fmla="val 62018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60" name="Can 43"/>
          <p:cNvSpPr/>
          <p:nvPr/>
        </p:nvSpPr>
        <p:spPr>
          <a:xfrm rot="13524058">
            <a:off x="2707073" y="2329089"/>
            <a:ext cx="175403" cy="103374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366" name="Straight Connector 213"/>
          <p:cNvCxnSpPr/>
          <p:nvPr/>
        </p:nvCxnSpPr>
        <p:spPr>
          <a:xfrm flipH="1">
            <a:off x="3224388" y="2566604"/>
            <a:ext cx="755475" cy="698232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836458" y="1694740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5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343076" y="2129834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454416" y="2010752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208021" y="2222872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4925222" y="1633015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9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2594">
            <a:off x="5082820" y="1495156"/>
            <a:ext cx="3476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0" name="组合 282"/>
          <p:cNvGrpSpPr/>
          <p:nvPr/>
        </p:nvGrpSpPr>
        <p:grpSpPr>
          <a:xfrm>
            <a:off x="4327084" y="1378475"/>
            <a:ext cx="989099" cy="1075379"/>
            <a:chOff x="4190411" y="1339930"/>
            <a:chExt cx="1318799" cy="1433838"/>
          </a:xfrm>
        </p:grpSpPr>
        <p:pic>
          <p:nvPicPr>
            <p:cNvPr id="461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872752" y="1761617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2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214910" y="2341742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3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363363" y="2182966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4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034836" y="2465793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5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4991104" y="1679317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6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92594">
              <a:off x="5201235" y="1495505"/>
              <a:ext cx="4635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467" name="Straight Connector 170"/>
          <p:cNvCxnSpPr/>
          <p:nvPr/>
        </p:nvCxnSpPr>
        <p:spPr>
          <a:xfrm>
            <a:off x="3144597" y="1729429"/>
            <a:ext cx="79790" cy="1544177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3953825" y="4308100"/>
            <a:ext cx="293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Schematic diagram of logarithmic sorting</a:t>
            </a:r>
            <a:endParaRPr lang="en-US" sz="1200" dirty="0"/>
          </a:p>
        </p:txBody>
      </p:sp>
      <p:sp>
        <p:nvSpPr>
          <p:cNvPr id="170" name="Title 1"/>
          <p:cNvSpPr txBox="1">
            <a:spLocks/>
          </p:cNvSpPr>
          <p:nvPr/>
        </p:nvSpPr>
        <p:spPr>
          <a:xfrm>
            <a:off x="1790700" y="3810"/>
            <a:ext cx="7061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smtClean="0"/>
              <a:t>High Definition Sensor Sorting</a:t>
            </a:r>
            <a:endParaRPr lang="en-US" sz="2800" dirty="0"/>
          </a:p>
        </p:txBody>
      </p:sp>
      <p:sp>
        <p:nvSpPr>
          <p:cNvPr id="169" name="Rectangle 168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6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19753E-6 L 0.17413 -4.19753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0.01458 0.01296 0.02986 0.02778 0.0651 1.48148E-6 C 0.10017 -0.02654 0.15503 -0.09136 0.21076 -0.15587 " pathEditMode="relative" rAng="0" ptsTypes="a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-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93773" y="169069"/>
            <a:ext cx="8145462" cy="566738"/>
          </a:xfrm>
          <a:prstGeom prst="rect">
            <a:avLst/>
          </a:prstGeom>
        </p:spPr>
        <p:txBody>
          <a:bodyPr/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3144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defRPr/>
            </a:pPr>
            <a:r>
              <a:rPr lang="en-GB" altLang="nl-NL" sz="3200" kern="0" dirty="0" smtClean="0"/>
              <a:t>Sorting metals from moist fine wastes</a:t>
            </a:r>
            <a:endParaRPr lang="nl-NL" altLang="nl-NL" sz="3200" kern="0" dirty="0" smtClean="0"/>
          </a:p>
        </p:txBody>
      </p:sp>
      <p:cxnSp>
        <p:nvCxnSpPr>
          <p:cNvPr id="20483" name="Straight Arrow Connector 5"/>
          <p:cNvCxnSpPr>
            <a:cxnSpLocks noChangeShapeType="1"/>
          </p:cNvCxnSpPr>
          <p:nvPr/>
        </p:nvCxnSpPr>
        <p:spPr bwMode="auto">
          <a:xfrm>
            <a:off x="2889250" y="2618780"/>
            <a:ext cx="541337" cy="0"/>
          </a:xfrm>
          <a:prstGeom prst="straightConnector1">
            <a:avLst/>
          </a:prstGeom>
          <a:noFill/>
          <a:ln w="38100">
            <a:solidFill>
              <a:srgbClr val="488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3495675" y="3813572"/>
            <a:ext cx="2808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>
                <a:solidFill>
                  <a:srgbClr val="FF0000"/>
                </a:solidFill>
              </a:rPr>
              <a:t>Aim: 20-30 € /ton ash of copper, gold, silver, zinc, lead, tin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20486" name="TextBox 9"/>
          <p:cNvSpPr txBox="1">
            <a:spLocks noChangeArrowheads="1"/>
          </p:cNvSpPr>
          <p:nvPr/>
        </p:nvSpPr>
        <p:spPr bwMode="auto">
          <a:xfrm>
            <a:off x="6965950" y="1122843"/>
            <a:ext cx="219075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2400" dirty="0" err="1"/>
              <a:t>Inashco</a:t>
            </a:r>
            <a:endParaRPr lang="en-GB" altLang="nl-NL" sz="24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2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~ 300 employees Europe, US, Asia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 err="1"/>
              <a:t>Fondel</a:t>
            </a:r>
            <a:r>
              <a:rPr lang="en-GB" altLang="nl-NL" sz="1600" dirty="0"/>
              <a:t>: 1.4 </a:t>
            </a:r>
            <a:r>
              <a:rPr lang="en-GB" altLang="nl-NL" sz="1600" dirty="0" err="1"/>
              <a:t>Meuro</a:t>
            </a:r>
            <a:r>
              <a:rPr lang="en-GB" altLang="nl-NL" sz="1600" dirty="0"/>
              <a:t> upfront (2009)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 err="1"/>
              <a:t>Inashco</a:t>
            </a:r>
            <a:r>
              <a:rPr lang="en-GB" altLang="nl-NL" sz="1600" dirty="0"/>
              <a:t>: 0.8 </a:t>
            </a:r>
            <a:r>
              <a:rPr lang="en-GB" altLang="nl-NL" sz="1600" dirty="0" err="1"/>
              <a:t>Meuro</a:t>
            </a: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(2013-2018)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Shares sold (2015/7):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1600" dirty="0"/>
              <a:t>1.2 </a:t>
            </a:r>
            <a:r>
              <a:rPr lang="en-GB" altLang="nl-NL" sz="1600" dirty="0" err="1"/>
              <a:t>Meuro</a:t>
            </a:r>
            <a:r>
              <a:rPr lang="en-GB" altLang="nl-NL" sz="1600" dirty="0"/>
              <a:t> (CiTG)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en-GB" altLang="nl-NL" sz="1600" dirty="0"/>
          </a:p>
        </p:txBody>
      </p:sp>
      <p:cxnSp>
        <p:nvCxnSpPr>
          <p:cNvPr id="20487" name="Straight Arrow Connector 10"/>
          <p:cNvCxnSpPr>
            <a:cxnSpLocks noChangeShapeType="1"/>
          </p:cNvCxnSpPr>
          <p:nvPr/>
        </p:nvCxnSpPr>
        <p:spPr bwMode="auto">
          <a:xfrm>
            <a:off x="6426200" y="2619375"/>
            <a:ext cx="539750" cy="0"/>
          </a:xfrm>
          <a:prstGeom prst="straightConnector1">
            <a:avLst/>
          </a:prstGeom>
          <a:noFill/>
          <a:ln w="38100">
            <a:solidFill>
              <a:srgbClr val="488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" y="2655094"/>
            <a:ext cx="2125662" cy="103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Box 14"/>
          <p:cNvSpPr txBox="1">
            <a:spLocks noChangeArrowheads="1"/>
          </p:cNvSpPr>
          <p:nvPr/>
        </p:nvSpPr>
        <p:spPr bwMode="auto">
          <a:xfrm>
            <a:off x="406622" y="3737677"/>
            <a:ext cx="2559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dirty="0"/>
              <a:t>Ashes from household waste</a:t>
            </a:r>
            <a:endParaRPr lang="nl-NL" altLang="nl-NL" dirty="0"/>
          </a:p>
        </p:txBody>
      </p:sp>
      <p:pic>
        <p:nvPicPr>
          <p:cNvPr id="20493" name="Picture 1" descr="2013-04-05 12.44.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1" y="1825229"/>
            <a:ext cx="2822575" cy="158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316" y="1631156"/>
            <a:ext cx="2125662" cy="106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2437</TotalTime>
  <Words>767</Words>
  <Application>Microsoft Office PowerPoint</Application>
  <PresentationFormat>On-screen Show (16:9)</PresentationFormat>
  <Paragraphs>114</Paragraphs>
  <Slides>14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Custom Design</vt:lpstr>
      <vt:lpstr>Technology for Circularity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Definition Sensor Sorting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Francesco Di Maio - CITG</cp:lastModifiedBy>
  <cp:revision>85</cp:revision>
  <dcterms:created xsi:type="dcterms:W3CDTF">2015-07-09T11:57:30Z</dcterms:created>
  <dcterms:modified xsi:type="dcterms:W3CDTF">2019-09-02T06:08:35Z</dcterms:modified>
</cp:coreProperties>
</file>